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9" r:id="rId14"/>
    <p:sldId id="310" r:id="rId15"/>
    <p:sldId id="311" r:id="rId16"/>
    <p:sldId id="279" r:id="rId17"/>
    <p:sldId id="312" r:id="rId18"/>
    <p:sldId id="332" r:id="rId19"/>
    <p:sldId id="333" r:id="rId20"/>
    <p:sldId id="313" r:id="rId21"/>
    <p:sldId id="314" r:id="rId22"/>
    <p:sldId id="315" r:id="rId23"/>
    <p:sldId id="316" r:id="rId24"/>
    <p:sldId id="317" r:id="rId25"/>
    <p:sldId id="280" r:id="rId26"/>
    <p:sldId id="318" r:id="rId27"/>
    <p:sldId id="321" r:id="rId28"/>
    <p:sldId id="322" r:id="rId29"/>
    <p:sldId id="323" r:id="rId30"/>
    <p:sldId id="334" r:id="rId31"/>
    <p:sldId id="335" r:id="rId32"/>
    <p:sldId id="336" r:id="rId33"/>
    <p:sldId id="33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2" d="100"/>
          <a:sy n="62" d="100"/>
        </p:scale>
        <p:origin x="62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341AA-BFEF-421D-9DC5-2A279F5BE4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DAC610-885A-49D5-8880-6E9B3C00AAE2}">
      <dgm:prSet/>
      <dgm:spPr/>
      <dgm:t>
        <a:bodyPr/>
        <a:lstStyle/>
        <a:p>
          <a:r>
            <a:rPr lang="en-US"/>
            <a:t>Application layer protocol (L7)</a:t>
          </a:r>
        </a:p>
      </dgm:t>
    </dgm:pt>
    <dgm:pt modelId="{52645FA7-A084-4EC0-B7FC-DD3B4CE31DF9}" type="parTrans" cxnId="{1A764E94-2C1F-49EA-8728-01698343937C}">
      <dgm:prSet/>
      <dgm:spPr/>
      <dgm:t>
        <a:bodyPr/>
        <a:lstStyle/>
        <a:p>
          <a:endParaRPr lang="en-US"/>
        </a:p>
      </dgm:t>
    </dgm:pt>
    <dgm:pt modelId="{C224A7BD-87B6-4496-A10F-70F1F87A2978}" type="sibTrans" cxnId="{1A764E94-2C1F-49EA-8728-01698343937C}">
      <dgm:prSet/>
      <dgm:spPr/>
      <dgm:t>
        <a:bodyPr/>
        <a:lstStyle/>
        <a:p>
          <a:endParaRPr lang="en-US"/>
        </a:p>
      </dgm:t>
    </dgm:pt>
    <dgm:pt modelId="{054E3850-EA93-4152-BFDF-E1915CB11DA8}">
      <dgm:prSet/>
      <dgm:spPr/>
      <dgm:t>
        <a:bodyPr/>
        <a:lstStyle/>
        <a:p>
          <a:r>
            <a:rPr lang="en-US"/>
            <a:t>Version 1.0 specified in RFC 1945 in 1996</a:t>
          </a:r>
        </a:p>
      </dgm:t>
    </dgm:pt>
    <dgm:pt modelId="{8FE30885-FD7C-4CE9-9C01-A388DC652CD4}" type="parTrans" cxnId="{1ABFB942-E53C-4ECC-A5E0-15E304260AE0}">
      <dgm:prSet/>
      <dgm:spPr/>
      <dgm:t>
        <a:bodyPr/>
        <a:lstStyle/>
        <a:p>
          <a:endParaRPr lang="en-US"/>
        </a:p>
      </dgm:t>
    </dgm:pt>
    <dgm:pt modelId="{BF61118A-D89F-4C72-90EA-BD1F20D91BEA}" type="sibTrans" cxnId="{1ABFB942-E53C-4ECC-A5E0-15E304260AE0}">
      <dgm:prSet/>
      <dgm:spPr/>
      <dgm:t>
        <a:bodyPr/>
        <a:lstStyle/>
        <a:p>
          <a:endParaRPr lang="en-US"/>
        </a:p>
      </dgm:t>
    </dgm:pt>
    <dgm:pt modelId="{836D9FD2-D2A4-4D7F-ABC5-5F52BC20F588}">
      <dgm:prSet/>
      <dgm:spPr/>
      <dgm:t>
        <a:bodyPr/>
        <a:lstStyle/>
        <a:p>
          <a:r>
            <a:rPr lang="en-US"/>
            <a:t>In addition to “browsing”, used for API’s and tunnels</a:t>
          </a:r>
        </a:p>
      </dgm:t>
    </dgm:pt>
    <dgm:pt modelId="{9ABDECF0-F3AB-44A6-8290-CA2B0B81034B}" type="parTrans" cxnId="{0AA32224-5DD7-4964-B83A-C10321823AD0}">
      <dgm:prSet/>
      <dgm:spPr/>
      <dgm:t>
        <a:bodyPr/>
        <a:lstStyle/>
        <a:p>
          <a:endParaRPr lang="en-US"/>
        </a:p>
      </dgm:t>
    </dgm:pt>
    <dgm:pt modelId="{D03FC36C-C5FB-4F69-AC58-7B131B038ABF}" type="sibTrans" cxnId="{0AA32224-5DD7-4964-B83A-C10321823AD0}">
      <dgm:prSet/>
      <dgm:spPr/>
      <dgm:t>
        <a:bodyPr/>
        <a:lstStyle/>
        <a:p>
          <a:endParaRPr lang="en-US"/>
        </a:p>
      </dgm:t>
    </dgm:pt>
    <dgm:pt modelId="{329F7A5F-41F7-402E-9B9B-F34E746D3F88}" type="pres">
      <dgm:prSet presAssocID="{F37341AA-BFEF-421D-9DC5-2A279F5BE4FD}" presName="root" presStyleCnt="0">
        <dgm:presLayoutVars>
          <dgm:dir/>
          <dgm:resizeHandles val="exact"/>
        </dgm:presLayoutVars>
      </dgm:prSet>
      <dgm:spPr/>
    </dgm:pt>
    <dgm:pt modelId="{DC277E2B-B1D9-40D2-A7BF-0819BFFC7A03}" type="pres">
      <dgm:prSet presAssocID="{56DAC610-885A-49D5-8880-6E9B3C00AAE2}" presName="compNode" presStyleCnt="0"/>
      <dgm:spPr/>
    </dgm:pt>
    <dgm:pt modelId="{CBC98715-6B2E-4B41-8762-9EE04E4F8D65}" type="pres">
      <dgm:prSet presAssocID="{56DAC610-885A-49D5-8880-6E9B3C00AAE2}" presName="bgRect" presStyleLbl="bgShp" presStyleIdx="0" presStyleCnt="3"/>
      <dgm:spPr/>
    </dgm:pt>
    <dgm:pt modelId="{B9782358-B99D-4A4D-B3AC-9E763B6F6A5D}" type="pres">
      <dgm:prSet presAssocID="{56DAC610-885A-49D5-8880-6E9B3C00AA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DF2D019-C349-4C93-8627-A7A0E81AC1E0}" type="pres">
      <dgm:prSet presAssocID="{56DAC610-885A-49D5-8880-6E9B3C00AAE2}" presName="spaceRect" presStyleCnt="0"/>
      <dgm:spPr/>
    </dgm:pt>
    <dgm:pt modelId="{EE81CABB-47FC-470D-A79C-04CCB55793A5}" type="pres">
      <dgm:prSet presAssocID="{56DAC610-885A-49D5-8880-6E9B3C00AAE2}" presName="parTx" presStyleLbl="revTx" presStyleIdx="0" presStyleCnt="3">
        <dgm:presLayoutVars>
          <dgm:chMax val="0"/>
          <dgm:chPref val="0"/>
        </dgm:presLayoutVars>
      </dgm:prSet>
      <dgm:spPr/>
    </dgm:pt>
    <dgm:pt modelId="{41547B5B-EFDB-4340-9D5F-4E607D782D80}" type="pres">
      <dgm:prSet presAssocID="{C224A7BD-87B6-4496-A10F-70F1F87A2978}" presName="sibTrans" presStyleCnt="0"/>
      <dgm:spPr/>
    </dgm:pt>
    <dgm:pt modelId="{FD7758B4-F470-4DB7-84E9-BFF30E9427A7}" type="pres">
      <dgm:prSet presAssocID="{054E3850-EA93-4152-BFDF-E1915CB11DA8}" presName="compNode" presStyleCnt="0"/>
      <dgm:spPr/>
    </dgm:pt>
    <dgm:pt modelId="{8E436302-7C1F-40D9-A0D7-F02746F30BCB}" type="pres">
      <dgm:prSet presAssocID="{054E3850-EA93-4152-BFDF-E1915CB11DA8}" presName="bgRect" presStyleLbl="bgShp" presStyleIdx="1" presStyleCnt="3"/>
      <dgm:spPr/>
    </dgm:pt>
    <dgm:pt modelId="{041132FD-56B0-4D33-8D1F-FC7CF77A2EC2}" type="pres">
      <dgm:prSet presAssocID="{054E3850-EA93-4152-BFDF-E1915CB11D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BDF20B-8219-4634-9920-D0648089F8F8}" type="pres">
      <dgm:prSet presAssocID="{054E3850-EA93-4152-BFDF-E1915CB11DA8}" presName="spaceRect" presStyleCnt="0"/>
      <dgm:spPr/>
    </dgm:pt>
    <dgm:pt modelId="{B4F8FB80-769D-4381-B4D7-15585204B88F}" type="pres">
      <dgm:prSet presAssocID="{054E3850-EA93-4152-BFDF-E1915CB11DA8}" presName="parTx" presStyleLbl="revTx" presStyleIdx="1" presStyleCnt="3">
        <dgm:presLayoutVars>
          <dgm:chMax val="0"/>
          <dgm:chPref val="0"/>
        </dgm:presLayoutVars>
      </dgm:prSet>
      <dgm:spPr/>
    </dgm:pt>
    <dgm:pt modelId="{BDC67DE7-51CB-49AA-96C1-C44ED65860FB}" type="pres">
      <dgm:prSet presAssocID="{BF61118A-D89F-4C72-90EA-BD1F20D91BEA}" presName="sibTrans" presStyleCnt="0"/>
      <dgm:spPr/>
    </dgm:pt>
    <dgm:pt modelId="{5B6324B6-E5C5-4239-8736-8C6A6C48F785}" type="pres">
      <dgm:prSet presAssocID="{836D9FD2-D2A4-4D7F-ABC5-5F52BC20F588}" presName="compNode" presStyleCnt="0"/>
      <dgm:spPr/>
    </dgm:pt>
    <dgm:pt modelId="{73328298-939D-4E0A-BCB3-22FB9249F4B5}" type="pres">
      <dgm:prSet presAssocID="{836D9FD2-D2A4-4D7F-ABC5-5F52BC20F588}" presName="bgRect" presStyleLbl="bgShp" presStyleIdx="2" presStyleCnt="3"/>
      <dgm:spPr/>
    </dgm:pt>
    <dgm:pt modelId="{1BE8F24D-2919-4A8B-92B3-D9839736CFBA}" type="pres">
      <dgm:prSet presAssocID="{836D9FD2-D2A4-4D7F-ABC5-5F52BC20F5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E24C030-231D-4B9D-BA74-E4F15B1C5DF1}" type="pres">
      <dgm:prSet presAssocID="{836D9FD2-D2A4-4D7F-ABC5-5F52BC20F588}" presName="spaceRect" presStyleCnt="0"/>
      <dgm:spPr/>
    </dgm:pt>
    <dgm:pt modelId="{67704112-B9EA-46A8-B7B2-679F823BD0F5}" type="pres">
      <dgm:prSet presAssocID="{836D9FD2-D2A4-4D7F-ABC5-5F52BC20F58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A32224-5DD7-4964-B83A-C10321823AD0}" srcId="{F37341AA-BFEF-421D-9DC5-2A279F5BE4FD}" destId="{836D9FD2-D2A4-4D7F-ABC5-5F52BC20F588}" srcOrd="2" destOrd="0" parTransId="{9ABDECF0-F3AB-44A6-8290-CA2B0B81034B}" sibTransId="{D03FC36C-C5FB-4F69-AC58-7B131B038ABF}"/>
    <dgm:cxn modelId="{1ABFB942-E53C-4ECC-A5E0-15E304260AE0}" srcId="{F37341AA-BFEF-421D-9DC5-2A279F5BE4FD}" destId="{054E3850-EA93-4152-BFDF-E1915CB11DA8}" srcOrd="1" destOrd="0" parTransId="{8FE30885-FD7C-4CE9-9C01-A388DC652CD4}" sibTransId="{BF61118A-D89F-4C72-90EA-BD1F20D91BEA}"/>
    <dgm:cxn modelId="{D1A2F44E-143E-4BF4-AAE3-8562CAE1A13F}" type="presOf" srcId="{054E3850-EA93-4152-BFDF-E1915CB11DA8}" destId="{B4F8FB80-769D-4381-B4D7-15585204B88F}" srcOrd="0" destOrd="0" presId="urn:microsoft.com/office/officeart/2018/2/layout/IconVerticalSolidList"/>
    <dgm:cxn modelId="{867F8782-C55C-4DE1-809D-DA9F85DB0ABD}" type="presOf" srcId="{F37341AA-BFEF-421D-9DC5-2A279F5BE4FD}" destId="{329F7A5F-41F7-402E-9B9B-F34E746D3F88}" srcOrd="0" destOrd="0" presId="urn:microsoft.com/office/officeart/2018/2/layout/IconVerticalSolidList"/>
    <dgm:cxn modelId="{1A764E94-2C1F-49EA-8728-01698343937C}" srcId="{F37341AA-BFEF-421D-9DC5-2A279F5BE4FD}" destId="{56DAC610-885A-49D5-8880-6E9B3C00AAE2}" srcOrd="0" destOrd="0" parTransId="{52645FA7-A084-4EC0-B7FC-DD3B4CE31DF9}" sibTransId="{C224A7BD-87B6-4496-A10F-70F1F87A2978}"/>
    <dgm:cxn modelId="{985C80BE-FED4-41E4-B7F5-65E39F40CE72}" type="presOf" srcId="{836D9FD2-D2A4-4D7F-ABC5-5F52BC20F588}" destId="{67704112-B9EA-46A8-B7B2-679F823BD0F5}" srcOrd="0" destOrd="0" presId="urn:microsoft.com/office/officeart/2018/2/layout/IconVerticalSolidList"/>
    <dgm:cxn modelId="{D781D9E5-DDB8-4AD4-9B41-3FBE864C47B9}" type="presOf" srcId="{56DAC610-885A-49D5-8880-6E9B3C00AAE2}" destId="{EE81CABB-47FC-470D-A79C-04CCB55793A5}" srcOrd="0" destOrd="0" presId="urn:microsoft.com/office/officeart/2018/2/layout/IconVerticalSolidList"/>
    <dgm:cxn modelId="{37272E33-9DF6-425A-9526-308EC1D9D227}" type="presParOf" srcId="{329F7A5F-41F7-402E-9B9B-F34E746D3F88}" destId="{DC277E2B-B1D9-40D2-A7BF-0819BFFC7A03}" srcOrd="0" destOrd="0" presId="urn:microsoft.com/office/officeart/2018/2/layout/IconVerticalSolidList"/>
    <dgm:cxn modelId="{97B45C84-A358-4629-9938-4ADFFDF01C57}" type="presParOf" srcId="{DC277E2B-B1D9-40D2-A7BF-0819BFFC7A03}" destId="{CBC98715-6B2E-4B41-8762-9EE04E4F8D65}" srcOrd="0" destOrd="0" presId="urn:microsoft.com/office/officeart/2018/2/layout/IconVerticalSolidList"/>
    <dgm:cxn modelId="{9C5C572A-47E6-4F61-B2A6-C32D5B1817AE}" type="presParOf" srcId="{DC277E2B-B1D9-40D2-A7BF-0819BFFC7A03}" destId="{B9782358-B99D-4A4D-B3AC-9E763B6F6A5D}" srcOrd="1" destOrd="0" presId="urn:microsoft.com/office/officeart/2018/2/layout/IconVerticalSolidList"/>
    <dgm:cxn modelId="{9D5E41C9-D393-4FDE-BF5A-8410FC468B81}" type="presParOf" srcId="{DC277E2B-B1D9-40D2-A7BF-0819BFFC7A03}" destId="{8DF2D019-C349-4C93-8627-A7A0E81AC1E0}" srcOrd="2" destOrd="0" presId="urn:microsoft.com/office/officeart/2018/2/layout/IconVerticalSolidList"/>
    <dgm:cxn modelId="{DC1E1175-5882-457B-82C5-6A77E2CDA809}" type="presParOf" srcId="{DC277E2B-B1D9-40D2-A7BF-0819BFFC7A03}" destId="{EE81CABB-47FC-470D-A79C-04CCB55793A5}" srcOrd="3" destOrd="0" presId="urn:microsoft.com/office/officeart/2018/2/layout/IconVerticalSolidList"/>
    <dgm:cxn modelId="{2E7B2C8C-DD3D-41D6-99F2-9F4D2607EE5F}" type="presParOf" srcId="{329F7A5F-41F7-402E-9B9B-F34E746D3F88}" destId="{41547B5B-EFDB-4340-9D5F-4E607D782D80}" srcOrd="1" destOrd="0" presId="urn:microsoft.com/office/officeart/2018/2/layout/IconVerticalSolidList"/>
    <dgm:cxn modelId="{325D606D-FBEF-42A1-BF19-D298C65BC22E}" type="presParOf" srcId="{329F7A5F-41F7-402E-9B9B-F34E746D3F88}" destId="{FD7758B4-F470-4DB7-84E9-BFF30E9427A7}" srcOrd="2" destOrd="0" presId="urn:microsoft.com/office/officeart/2018/2/layout/IconVerticalSolidList"/>
    <dgm:cxn modelId="{679298C5-0DD8-46DC-BD92-8FAF3731A042}" type="presParOf" srcId="{FD7758B4-F470-4DB7-84E9-BFF30E9427A7}" destId="{8E436302-7C1F-40D9-A0D7-F02746F30BCB}" srcOrd="0" destOrd="0" presId="urn:microsoft.com/office/officeart/2018/2/layout/IconVerticalSolidList"/>
    <dgm:cxn modelId="{30CEF0BD-BAB0-493B-951D-13575640D377}" type="presParOf" srcId="{FD7758B4-F470-4DB7-84E9-BFF30E9427A7}" destId="{041132FD-56B0-4D33-8D1F-FC7CF77A2EC2}" srcOrd="1" destOrd="0" presId="urn:microsoft.com/office/officeart/2018/2/layout/IconVerticalSolidList"/>
    <dgm:cxn modelId="{32FE3A40-DE57-4AB4-9149-DB8D9B37E824}" type="presParOf" srcId="{FD7758B4-F470-4DB7-84E9-BFF30E9427A7}" destId="{5FBDF20B-8219-4634-9920-D0648089F8F8}" srcOrd="2" destOrd="0" presId="urn:microsoft.com/office/officeart/2018/2/layout/IconVerticalSolidList"/>
    <dgm:cxn modelId="{48F3F136-A8F1-4DF6-B2DF-A0159216F949}" type="presParOf" srcId="{FD7758B4-F470-4DB7-84E9-BFF30E9427A7}" destId="{B4F8FB80-769D-4381-B4D7-15585204B88F}" srcOrd="3" destOrd="0" presId="urn:microsoft.com/office/officeart/2018/2/layout/IconVerticalSolidList"/>
    <dgm:cxn modelId="{1B397DE1-012F-4698-9398-EC828ED87747}" type="presParOf" srcId="{329F7A5F-41F7-402E-9B9B-F34E746D3F88}" destId="{BDC67DE7-51CB-49AA-96C1-C44ED65860FB}" srcOrd="3" destOrd="0" presId="urn:microsoft.com/office/officeart/2018/2/layout/IconVerticalSolidList"/>
    <dgm:cxn modelId="{0DEA385A-D30D-46CB-9D8C-6F231AA11EC5}" type="presParOf" srcId="{329F7A5F-41F7-402E-9B9B-F34E746D3F88}" destId="{5B6324B6-E5C5-4239-8736-8C6A6C48F785}" srcOrd="4" destOrd="0" presId="urn:microsoft.com/office/officeart/2018/2/layout/IconVerticalSolidList"/>
    <dgm:cxn modelId="{BEDBC340-DB58-4A46-93D9-AFB6A85CFF64}" type="presParOf" srcId="{5B6324B6-E5C5-4239-8736-8C6A6C48F785}" destId="{73328298-939D-4E0A-BCB3-22FB9249F4B5}" srcOrd="0" destOrd="0" presId="urn:microsoft.com/office/officeart/2018/2/layout/IconVerticalSolidList"/>
    <dgm:cxn modelId="{5870A398-B8CE-49D3-AEE3-BFCDBBF6C405}" type="presParOf" srcId="{5B6324B6-E5C5-4239-8736-8C6A6C48F785}" destId="{1BE8F24D-2919-4A8B-92B3-D9839736CFBA}" srcOrd="1" destOrd="0" presId="urn:microsoft.com/office/officeart/2018/2/layout/IconVerticalSolidList"/>
    <dgm:cxn modelId="{2A3E9CAE-68E5-4CF3-9BB8-E86B96D7C987}" type="presParOf" srcId="{5B6324B6-E5C5-4239-8736-8C6A6C48F785}" destId="{BE24C030-231D-4B9D-BA74-E4F15B1C5DF1}" srcOrd="2" destOrd="0" presId="urn:microsoft.com/office/officeart/2018/2/layout/IconVerticalSolidList"/>
    <dgm:cxn modelId="{B693426C-7E05-481F-8A21-FB454D90AEC1}" type="presParOf" srcId="{5B6324B6-E5C5-4239-8736-8C6A6C48F785}" destId="{67704112-B9EA-46A8-B7B2-679F823BD0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FEDBEE-1254-419E-910C-E255389C4FD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97DCB4D-7A0F-49BF-A727-0185633DC04E}">
      <dgm:prSet/>
      <dgm:spPr/>
      <dgm:t>
        <a:bodyPr/>
        <a:lstStyle/>
        <a:p>
          <a:pPr>
            <a:defRPr cap="all"/>
          </a:pPr>
          <a:r>
            <a:rPr lang="en-US"/>
            <a:t>Different formats for </a:t>
          </a:r>
          <a:r>
            <a:rPr lang="en-US" b="1" i="1"/>
            <a:t>requests</a:t>
          </a:r>
          <a:r>
            <a:rPr lang="en-US"/>
            <a:t> versus </a:t>
          </a:r>
          <a:r>
            <a:rPr lang="en-US" b="1" i="1"/>
            <a:t>responses</a:t>
          </a:r>
          <a:endParaRPr lang="en-US"/>
        </a:p>
      </dgm:t>
    </dgm:pt>
    <dgm:pt modelId="{648D3DBE-2629-4124-A7A9-FE29745C7DC7}" type="parTrans" cxnId="{9B6227B6-2709-4843-B050-8A7BE337B54E}">
      <dgm:prSet/>
      <dgm:spPr/>
      <dgm:t>
        <a:bodyPr/>
        <a:lstStyle/>
        <a:p>
          <a:endParaRPr lang="en-US"/>
        </a:p>
      </dgm:t>
    </dgm:pt>
    <dgm:pt modelId="{150B33CA-DE27-4C7B-9BE5-EAF7515BEA03}" type="sibTrans" cxnId="{9B6227B6-2709-4843-B050-8A7BE337B54E}">
      <dgm:prSet/>
      <dgm:spPr/>
      <dgm:t>
        <a:bodyPr/>
        <a:lstStyle/>
        <a:p>
          <a:endParaRPr lang="en-US"/>
        </a:p>
      </dgm:t>
    </dgm:pt>
    <dgm:pt modelId="{2EC5F37D-9D7D-4A28-9DBF-84F91CDD5304}">
      <dgm:prSet/>
      <dgm:spPr/>
      <dgm:t>
        <a:bodyPr/>
        <a:lstStyle/>
        <a:p>
          <a:pPr>
            <a:defRPr cap="all"/>
          </a:pPr>
          <a:r>
            <a:rPr lang="en-US"/>
            <a:t>Human readable, line-based protocol (</a:t>
          </a:r>
          <a:r>
            <a:rPr lang="en-US" b="1" i="1"/>
            <a:t>until HTTP 3.0!</a:t>
          </a:r>
          <a:r>
            <a:rPr lang="en-US"/>
            <a:t>)</a:t>
          </a:r>
        </a:p>
      </dgm:t>
    </dgm:pt>
    <dgm:pt modelId="{DD8F3F9A-C38E-4490-9070-CFC216F56368}" type="parTrans" cxnId="{F18D7962-4DBD-42F4-BA4E-6A38A4065394}">
      <dgm:prSet/>
      <dgm:spPr/>
      <dgm:t>
        <a:bodyPr/>
        <a:lstStyle/>
        <a:p>
          <a:endParaRPr lang="en-US"/>
        </a:p>
      </dgm:t>
    </dgm:pt>
    <dgm:pt modelId="{F7BD94CA-2ABA-46C7-8975-C7C4BB92A34B}" type="sibTrans" cxnId="{F18D7962-4DBD-42F4-BA4E-6A38A4065394}">
      <dgm:prSet/>
      <dgm:spPr/>
      <dgm:t>
        <a:bodyPr/>
        <a:lstStyle/>
        <a:p>
          <a:endParaRPr lang="en-US"/>
        </a:p>
      </dgm:t>
    </dgm:pt>
    <dgm:pt modelId="{AD5B25DB-C081-48AB-AEE2-260A57628F56}">
      <dgm:prSet/>
      <dgm:spPr/>
      <dgm:t>
        <a:bodyPr/>
        <a:lstStyle/>
        <a:p>
          <a:pPr>
            <a:defRPr cap="all"/>
          </a:pPr>
          <a:r>
            <a:rPr lang="en-US"/>
            <a:t>Originally </a:t>
          </a:r>
          <a:r>
            <a:rPr lang="en-US" b="1" i="1"/>
            <a:t>not stateful</a:t>
          </a:r>
          <a:r>
            <a:rPr lang="en-US"/>
            <a:t> (many HTTP servers still not stateful)</a:t>
          </a:r>
        </a:p>
      </dgm:t>
    </dgm:pt>
    <dgm:pt modelId="{A20B9BAC-7927-4CF4-B187-9A84784A3793}" type="parTrans" cxnId="{0889CA10-51F5-4E2B-A9EE-86C41B0F35AE}">
      <dgm:prSet/>
      <dgm:spPr/>
      <dgm:t>
        <a:bodyPr/>
        <a:lstStyle/>
        <a:p>
          <a:endParaRPr lang="en-US"/>
        </a:p>
      </dgm:t>
    </dgm:pt>
    <dgm:pt modelId="{38343877-3D2D-416F-BB2A-CF289A8A9B72}" type="sibTrans" cxnId="{0889CA10-51F5-4E2B-A9EE-86C41B0F35AE}">
      <dgm:prSet/>
      <dgm:spPr/>
      <dgm:t>
        <a:bodyPr/>
        <a:lstStyle/>
        <a:p>
          <a:endParaRPr lang="en-US"/>
        </a:p>
      </dgm:t>
    </dgm:pt>
    <dgm:pt modelId="{61A0E711-C80C-4AE9-921B-D046C7CA7D08}" type="pres">
      <dgm:prSet presAssocID="{DBFEDBEE-1254-419E-910C-E255389C4FD4}" presName="root" presStyleCnt="0">
        <dgm:presLayoutVars>
          <dgm:dir/>
          <dgm:resizeHandles val="exact"/>
        </dgm:presLayoutVars>
      </dgm:prSet>
      <dgm:spPr/>
    </dgm:pt>
    <dgm:pt modelId="{A82CE5DB-AABC-472A-A1C9-E41985E2BDED}" type="pres">
      <dgm:prSet presAssocID="{897DCB4D-7A0F-49BF-A727-0185633DC04E}" presName="compNode" presStyleCnt="0"/>
      <dgm:spPr/>
    </dgm:pt>
    <dgm:pt modelId="{F394110B-CEFA-4414-9351-C07775001C84}" type="pres">
      <dgm:prSet presAssocID="{897DCB4D-7A0F-49BF-A727-0185633DC04E}" presName="iconBgRect" presStyleLbl="bgShp" presStyleIdx="0" presStyleCnt="3"/>
      <dgm:spPr/>
    </dgm:pt>
    <dgm:pt modelId="{568250D6-848C-4F89-918A-944C2B580E09}" type="pres">
      <dgm:prSet presAssocID="{897DCB4D-7A0F-49BF-A727-0185633DC0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D2E5EE0-F194-497A-9FCB-9B07C402737F}" type="pres">
      <dgm:prSet presAssocID="{897DCB4D-7A0F-49BF-A727-0185633DC04E}" presName="spaceRect" presStyleCnt="0"/>
      <dgm:spPr/>
    </dgm:pt>
    <dgm:pt modelId="{7AF2B5DD-E99E-4770-8667-D609F8380613}" type="pres">
      <dgm:prSet presAssocID="{897DCB4D-7A0F-49BF-A727-0185633DC04E}" presName="textRect" presStyleLbl="revTx" presStyleIdx="0" presStyleCnt="3">
        <dgm:presLayoutVars>
          <dgm:chMax val="1"/>
          <dgm:chPref val="1"/>
        </dgm:presLayoutVars>
      </dgm:prSet>
      <dgm:spPr/>
    </dgm:pt>
    <dgm:pt modelId="{E3BD579F-0139-42F4-83C9-0719001B900C}" type="pres">
      <dgm:prSet presAssocID="{150B33CA-DE27-4C7B-9BE5-EAF7515BEA03}" presName="sibTrans" presStyleCnt="0"/>
      <dgm:spPr/>
    </dgm:pt>
    <dgm:pt modelId="{1181FE76-443A-451C-A2D5-BD792E1E4EEE}" type="pres">
      <dgm:prSet presAssocID="{2EC5F37D-9D7D-4A28-9DBF-84F91CDD5304}" presName="compNode" presStyleCnt="0"/>
      <dgm:spPr/>
    </dgm:pt>
    <dgm:pt modelId="{1497618A-A65F-4ECE-8930-FD55F211EEE6}" type="pres">
      <dgm:prSet presAssocID="{2EC5F37D-9D7D-4A28-9DBF-84F91CDD5304}" presName="iconBgRect" presStyleLbl="bgShp" presStyleIdx="1" presStyleCnt="3"/>
      <dgm:spPr/>
    </dgm:pt>
    <dgm:pt modelId="{F33E404B-6ED8-47EB-AA8F-B246843124DA}" type="pres">
      <dgm:prSet presAssocID="{2EC5F37D-9D7D-4A28-9DBF-84F91CDD53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CA7744C-F425-4EC8-BDD5-F11D5D628814}" type="pres">
      <dgm:prSet presAssocID="{2EC5F37D-9D7D-4A28-9DBF-84F91CDD5304}" presName="spaceRect" presStyleCnt="0"/>
      <dgm:spPr/>
    </dgm:pt>
    <dgm:pt modelId="{B9220ACE-C595-4EA7-81FD-931BEA1DCCAD}" type="pres">
      <dgm:prSet presAssocID="{2EC5F37D-9D7D-4A28-9DBF-84F91CDD5304}" presName="textRect" presStyleLbl="revTx" presStyleIdx="1" presStyleCnt="3">
        <dgm:presLayoutVars>
          <dgm:chMax val="1"/>
          <dgm:chPref val="1"/>
        </dgm:presLayoutVars>
      </dgm:prSet>
      <dgm:spPr/>
    </dgm:pt>
    <dgm:pt modelId="{7BDF698F-0B71-49BC-B6B6-D63092C07948}" type="pres">
      <dgm:prSet presAssocID="{F7BD94CA-2ABA-46C7-8975-C7C4BB92A34B}" presName="sibTrans" presStyleCnt="0"/>
      <dgm:spPr/>
    </dgm:pt>
    <dgm:pt modelId="{0F44D21C-C8B7-4B4B-9117-7FC335451CA2}" type="pres">
      <dgm:prSet presAssocID="{AD5B25DB-C081-48AB-AEE2-260A57628F56}" presName="compNode" presStyleCnt="0"/>
      <dgm:spPr/>
    </dgm:pt>
    <dgm:pt modelId="{862EB4FF-C648-4249-B189-861E6B12285B}" type="pres">
      <dgm:prSet presAssocID="{AD5B25DB-C081-48AB-AEE2-260A57628F56}" presName="iconBgRect" presStyleLbl="bgShp" presStyleIdx="2" presStyleCnt="3"/>
      <dgm:spPr/>
    </dgm:pt>
    <dgm:pt modelId="{4CC64001-6F6D-40A0-998E-E3ABBAA94BE1}" type="pres">
      <dgm:prSet presAssocID="{AD5B25DB-C081-48AB-AEE2-260A57628F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11A2C89-EE5D-4DC7-A1D1-042966F25F7D}" type="pres">
      <dgm:prSet presAssocID="{AD5B25DB-C081-48AB-AEE2-260A57628F56}" presName="spaceRect" presStyleCnt="0"/>
      <dgm:spPr/>
    </dgm:pt>
    <dgm:pt modelId="{A18DDFDE-058E-4779-B374-0B5452909CD3}" type="pres">
      <dgm:prSet presAssocID="{AD5B25DB-C081-48AB-AEE2-260A57628F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CB30F03-88C3-4EE9-B412-678177649F71}" type="presOf" srcId="{DBFEDBEE-1254-419E-910C-E255389C4FD4}" destId="{61A0E711-C80C-4AE9-921B-D046C7CA7D08}" srcOrd="0" destOrd="0" presId="urn:microsoft.com/office/officeart/2018/5/layout/IconCircleLabelList"/>
    <dgm:cxn modelId="{0889CA10-51F5-4E2B-A9EE-86C41B0F35AE}" srcId="{DBFEDBEE-1254-419E-910C-E255389C4FD4}" destId="{AD5B25DB-C081-48AB-AEE2-260A57628F56}" srcOrd="2" destOrd="0" parTransId="{A20B9BAC-7927-4CF4-B187-9A84784A3793}" sibTransId="{38343877-3D2D-416F-BB2A-CF289A8A9B72}"/>
    <dgm:cxn modelId="{C1C2FF2B-5B4E-4445-975D-64F3DF104973}" type="presOf" srcId="{897DCB4D-7A0F-49BF-A727-0185633DC04E}" destId="{7AF2B5DD-E99E-4770-8667-D609F8380613}" srcOrd="0" destOrd="0" presId="urn:microsoft.com/office/officeart/2018/5/layout/IconCircleLabelList"/>
    <dgm:cxn modelId="{F18D7962-4DBD-42F4-BA4E-6A38A4065394}" srcId="{DBFEDBEE-1254-419E-910C-E255389C4FD4}" destId="{2EC5F37D-9D7D-4A28-9DBF-84F91CDD5304}" srcOrd="1" destOrd="0" parTransId="{DD8F3F9A-C38E-4490-9070-CFC216F56368}" sibTransId="{F7BD94CA-2ABA-46C7-8975-C7C4BB92A34B}"/>
    <dgm:cxn modelId="{377A9E8D-6DC0-4D9C-89B9-A5AF1B136A42}" type="presOf" srcId="{2EC5F37D-9D7D-4A28-9DBF-84F91CDD5304}" destId="{B9220ACE-C595-4EA7-81FD-931BEA1DCCAD}" srcOrd="0" destOrd="0" presId="urn:microsoft.com/office/officeart/2018/5/layout/IconCircleLabelList"/>
    <dgm:cxn modelId="{24670396-1739-4FFC-BEEB-141ABB51A4B0}" type="presOf" srcId="{AD5B25DB-C081-48AB-AEE2-260A57628F56}" destId="{A18DDFDE-058E-4779-B374-0B5452909CD3}" srcOrd="0" destOrd="0" presId="urn:microsoft.com/office/officeart/2018/5/layout/IconCircleLabelList"/>
    <dgm:cxn modelId="{9B6227B6-2709-4843-B050-8A7BE337B54E}" srcId="{DBFEDBEE-1254-419E-910C-E255389C4FD4}" destId="{897DCB4D-7A0F-49BF-A727-0185633DC04E}" srcOrd="0" destOrd="0" parTransId="{648D3DBE-2629-4124-A7A9-FE29745C7DC7}" sibTransId="{150B33CA-DE27-4C7B-9BE5-EAF7515BEA03}"/>
    <dgm:cxn modelId="{35D2D17D-33DF-4C22-BA20-027A191978DF}" type="presParOf" srcId="{61A0E711-C80C-4AE9-921B-D046C7CA7D08}" destId="{A82CE5DB-AABC-472A-A1C9-E41985E2BDED}" srcOrd="0" destOrd="0" presId="urn:microsoft.com/office/officeart/2018/5/layout/IconCircleLabelList"/>
    <dgm:cxn modelId="{95446B92-DCA3-47AD-9A3D-9C876926A76B}" type="presParOf" srcId="{A82CE5DB-AABC-472A-A1C9-E41985E2BDED}" destId="{F394110B-CEFA-4414-9351-C07775001C84}" srcOrd="0" destOrd="0" presId="urn:microsoft.com/office/officeart/2018/5/layout/IconCircleLabelList"/>
    <dgm:cxn modelId="{103A205E-E30F-441A-BC25-7C39C8956F38}" type="presParOf" srcId="{A82CE5DB-AABC-472A-A1C9-E41985E2BDED}" destId="{568250D6-848C-4F89-918A-944C2B580E09}" srcOrd="1" destOrd="0" presId="urn:microsoft.com/office/officeart/2018/5/layout/IconCircleLabelList"/>
    <dgm:cxn modelId="{CA0A929F-506C-4197-9496-F7FACA43143D}" type="presParOf" srcId="{A82CE5DB-AABC-472A-A1C9-E41985E2BDED}" destId="{DD2E5EE0-F194-497A-9FCB-9B07C402737F}" srcOrd="2" destOrd="0" presId="urn:microsoft.com/office/officeart/2018/5/layout/IconCircleLabelList"/>
    <dgm:cxn modelId="{FF6E70A5-B589-4769-815C-3F7F8F811F09}" type="presParOf" srcId="{A82CE5DB-AABC-472A-A1C9-E41985E2BDED}" destId="{7AF2B5DD-E99E-4770-8667-D609F8380613}" srcOrd="3" destOrd="0" presId="urn:microsoft.com/office/officeart/2018/5/layout/IconCircleLabelList"/>
    <dgm:cxn modelId="{1D897458-83B9-4286-90AB-0BD3063126FD}" type="presParOf" srcId="{61A0E711-C80C-4AE9-921B-D046C7CA7D08}" destId="{E3BD579F-0139-42F4-83C9-0719001B900C}" srcOrd="1" destOrd="0" presId="urn:microsoft.com/office/officeart/2018/5/layout/IconCircleLabelList"/>
    <dgm:cxn modelId="{AFD7EDB5-B15E-42F6-9A9E-F8565B253A0B}" type="presParOf" srcId="{61A0E711-C80C-4AE9-921B-D046C7CA7D08}" destId="{1181FE76-443A-451C-A2D5-BD792E1E4EEE}" srcOrd="2" destOrd="0" presId="urn:microsoft.com/office/officeart/2018/5/layout/IconCircleLabelList"/>
    <dgm:cxn modelId="{D31F2452-709F-4A9B-94E3-1509D2FDDAEA}" type="presParOf" srcId="{1181FE76-443A-451C-A2D5-BD792E1E4EEE}" destId="{1497618A-A65F-4ECE-8930-FD55F211EEE6}" srcOrd="0" destOrd="0" presId="urn:microsoft.com/office/officeart/2018/5/layout/IconCircleLabelList"/>
    <dgm:cxn modelId="{194EC916-0D9B-49B8-B6BD-1B97B6BBF3B7}" type="presParOf" srcId="{1181FE76-443A-451C-A2D5-BD792E1E4EEE}" destId="{F33E404B-6ED8-47EB-AA8F-B246843124DA}" srcOrd="1" destOrd="0" presId="urn:microsoft.com/office/officeart/2018/5/layout/IconCircleLabelList"/>
    <dgm:cxn modelId="{E148CE53-EE4D-4B25-A688-DA5EF17D291F}" type="presParOf" srcId="{1181FE76-443A-451C-A2D5-BD792E1E4EEE}" destId="{4CA7744C-F425-4EC8-BDD5-F11D5D628814}" srcOrd="2" destOrd="0" presId="urn:microsoft.com/office/officeart/2018/5/layout/IconCircleLabelList"/>
    <dgm:cxn modelId="{198B306A-5341-4720-B974-FF9D7016A00C}" type="presParOf" srcId="{1181FE76-443A-451C-A2D5-BD792E1E4EEE}" destId="{B9220ACE-C595-4EA7-81FD-931BEA1DCCAD}" srcOrd="3" destOrd="0" presId="urn:microsoft.com/office/officeart/2018/5/layout/IconCircleLabelList"/>
    <dgm:cxn modelId="{0104BC31-4155-47D5-9B74-7EC869D5B96F}" type="presParOf" srcId="{61A0E711-C80C-4AE9-921B-D046C7CA7D08}" destId="{7BDF698F-0B71-49BC-B6B6-D63092C07948}" srcOrd="3" destOrd="0" presId="urn:microsoft.com/office/officeart/2018/5/layout/IconCircleLabelList"/>
    <dgm:cxn modelId="{E1F38611-BD8B-45EE-A29E-82F55F2E6AA6}" type="presParOf" srcId="{61A0E711-C80C-4AE9-921B-D046C7CA7D08}" destId="{0F44D21C-C8B7-4B4B-9117-7FC335451CA2}" srcOrd="4" destOrd="0" presId="urn:microsoft.com/office/officeart/2018/5/layout/IconCircleLabelList"/>
    <dgm:cxn modelId="{4785FF7C-D828-4CBF-97E0-73EB77787624}" type="presParOf" srcId="{0F44D21C-C8B7-4B4B-9117-7FC335451CA2}" destId="{862EB4FF-C648-4249-B189-861E6B12285B}" srcOrd="0" destOrd="0" presId="urn:microsoft.com/office/officeart/2018/5/layout/IconCircleLabelList"/>
    <dgm:cxn modelId="{D9685B69-63E5-4344-B4DF-80F790FC1974}" type="presParOf" srcId="{0F44D21C-C8B7-4B4B-9117-7FC335451CA2}" destId="{4CC64001-6F6D-40A0-998E-E3ABBAA94BE1}" srcOrd="1" destOrd="0" presId="urn:microsoft.com/office/officeart/2018/5/layout/IconCircleLabelList"/>
    <dgm:cxn modelId="{7F1BF549-A227-41A3-9548-584448993F57}" type="presParOf" srcId="{0F44D21C-C8B7-4B4B-9117-7FC335451CA2}" destId="{F11A2C89-EE5D-4DC7-A1D1-042966F25F7D}" srcOrd="2" destOrd="0" presId="urn:microsoft.com/office/officeart/2018/5/layout/IconCircleLabelList"/>
    <dgm:cxn modelId="{01F5F9B0-1807-4A49-A6B3-A349C7BD9157}" type="presParOf" srcId="{0F44D21C-C8B7-4B4B-9117-7FC335451CA2}" destId="{A18DDFDE-058E-4779-B374-0B5452909CD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98715-6B2E-4B41-8762-9EE04E4F8D65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82358-B99D-4A4D-B3AC-9E763B6F6A5D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1CABB-47FC-470D-A79C-04CCB55793A5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Application layer protocol (L7)</a:t>
          </a:r>
        </a:p>
      </dsp:txBody>
      <dsp:txXfrm>
        <a:off x="1740935" y="644"/>
        <a:ext cx="4410627" cy="1507303"/>
      </dsp:txXfrm>
    </dsp:sp>
    <dsp:sp modelId="{8E436302-7C1F-40D9-A0D7-F02746F30BCB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132FD-56B0-4D33-8D1F-FC7CF77A2EC2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8FB80-769D-4381-B4D7-15585204B88F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Version 1.0 specified in RFC 1945 in 1996</a:t>
          </a:r>
        </a:p>
      </dsp:txBody>
      <dsp:txXfrm>
        <a:off x="1740935" y="1884773"/>
        <a:ext cx="4410627" cy="1507303"/>
      </dsp:txXfrm>
    </dsp:sp>
    <dsp:sp modelId="{73328298-939D-4E0A-BCB3-22FB9249F4B5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8F24D-2919-4A8B-92B3-D9839736CFBA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04112-B9EA-46A8-B7B2-679F823BD0F5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addition to “browsing”, used for API’s and tunnels</a:t>
          </a:r>
        </a:p>
      </dsp:txBody>
      <dsp:txXfrm>
        <a:off x="1740935" y="3768902"/>
        <a:ext cx="4410627" cy="1507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4110B-CEFA-4414-9351-C07775001C84}">
      <dsp:nvSpPr>
        <dsp:cNvPr id="0" name=""/>
        <dsp:cNvSpPr/>
      </dsp:nvSpPr>
      <dsp:spPr>
        <a:xfrm>
          <a:off x="718549" y="1373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250D6-848C-4F89-918A-944C2B580E09}">
      <dsp:nvSpPr>
        <dsp:cNvPr id="0" name=""/>
        <dsp:cNvSpPr/>
      </dsp:nvSpPr>
      <dsp:spPr>
        <a:xfrm>
          <a:off x="1106112" y="388936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2B5DD-E99E-4770-8667-D609F8380613}">
      <dsp:nvSpPr>
        <dsp:cNvPr id="0" name=""/>
        <dsp:cNvSpPr/>
      </dsp:nvSpPr>
      <dsp:spPr>
        <a:xfrm>
          <a:off x="137206" y="238637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Different formats for </a:t>
          </a:r>
          <a:r>
            <a:rPr lang="en-US" sz="1800" b="1" i="1" kern="1200"/>
            <a:t>requests</a:t>
          </a:r>
          <a:r>
            <a:rPr lang="en-US" sz="1800" kern="1200"/>
            <a:t> versus </a:t>
          </a:r>
          <a:r>
            <a:rPr lang="en-US" sz="1800" b="1" i="1" kern="1200"/>
            <a:t>responses</a:t>
          </a:r>
          <a:endParaRPr lang="en-US" sz="1800" kern="1200"/>
        </a:p>
      </dsp:txBody>
      <dsp:txXfrm>
        <a:off x="137206" y="2386374"/>
        <a:ext cx="2981250" cy="720000"/>
      </dsp:txXfrm>
    </dsp:sp>
    <dsp:sp modelId="{1497618A-A65F-4ECE-8930-FD55F211EEE6}">
      <dsp:nvSpPr>
        <dsp:cNvPr id="0" name=""/>
        <dsp:cNvSpPr/>
      </dsp:nvSpPr>
      <dsp:spPr>
        <a:xfrm>
          <a:off x="4221518" y="1373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E404B-6ED8-47EB-AA8F-B246843124DA}">
      <dsp:nvSpPr>
        <dsp:cNvPr id="0" name=""/>
        <dsp:cNvSpPr/>
      </dsp:nvSpPr>
      <dsp:spPr>
        <a:xfrm>
          <a:off x="4609081" y="388936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20ACE-C595-4EA7-81FD-931BEA1DCCAD}">
      <dsp:nvSpPr>
        <dsp:cNvPr id="0" name=""/>
        <dsp:cNvSpPr/>
      </dsp:nvSpPr>
      <dsp:spPr>
        <a:xfrm>
          <a:off x="3640174" y="238637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Human readable, line-based protocol (</a:t>
          </a:r>
          <a:r>
            <a:rPr lang="en-US" sz="1800" b="1" i="1" kern="1200"/>
            <a:t>until HTTP 3.0!</a:t>
          </a:r>
          <a:r>
            <a:rPr lang="en-US" sz="1800" kern="1200"/>
            <a:t>)</a:t>
          </a:r>
        </a:p>
      </dsp:txBody>
      <dsp:txXfrm>
        <a:off x="3640174" y="2386374"/>
        <a:ext cx="2981250" cy="720000"/>
      </dsp:txXfrm>
    </dsp:sp>
    <dsp:sp modelId="{862EB4FF-C648-4249-B189-861E6B12285B}">
      <dsp:nvSpPr>
        <dsp:cNvPr id="0" name=""/>
        <dsp:cNvSpPr/>
      </dsp:nvSpPr>
      <dsp:spPr>
        <a:xfrm>
          <a:off x="7724487" y="1373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64001-6F6D-40A0-998E-E3ABBAA94BE1}">
      <dsp:nvSpPr>
        <dsp:cNvPr id="0" name=""/>
        <dsp:cNvSpPr/>
      </dsp:nvSpPr>
      <dsp:spPr>
        <a:xfrm>
          <a:off x="8112050" y="388936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DDFDE-058E-4779-B374-0B5452909CD3}">
      <dsp:nvSpPr>
        <dsp:cNvPr id="0" name=""/>
        <dsp:cNvSpPr/>
      </dsp:nvSpPr>
      <dsp:spPr>
        <a:xfrm>
          <a:off x="7143143" y="238637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Originally </a:t>
          </a:r>
          <a:r>
            <a:rPr lang="en-US" sz="1800" b="1" i="1" kern="1200"/>
            <a:t>not stateful</a:t>
          </a:r>
          <a:r>
            <a:rPr lang="en-US" sz="1800" kern="1200"/>
            <a:t> (many HTTP servers still not stateful)</a:t>
          </a:r>
        </a:p>
      </dsp:txBody>
      <dsp:txXfrm>
        <a:off x="7143143" y="2386374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3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5931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switch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Linksys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creativecommons.org/licenses/by-sa/3.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goodview.com/node/16128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terminal#Dumb_terminals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770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inchakdev.blogspot.com/2015/01/how-to-create-wifi-hotspot-using.html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43024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0348-5F56-46F6-88A6-629678FC6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8BB41-514D-415A-B20C-6553EDB8B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 361S</a:t>
            </a:r>
          </a:p>
          <a:p>
            <a:r>
              <a:rPr lang="en-US" dirty="0"/>
              <a:t>Spring 2020</a:t>
            </a:r>
          </a:p>
          <a:p>
            <a:r>
              <a:rPr lang="en-US" b="1" dirty="0"/>
              <a:t>Dr. Seth James Nielson</a:t>
            </a:r>
          </a:p>
        </p:txBody>
      </p:sp>
    </p:spTree>
    <p:extLst>
      <p:ext uri="{BB962C8B-B14F-4D97-AF65-F5344CB8AC3E}">
        <p14:creationId xmlns:p14="http://schemas.microsoft.com/office/powerpoint/2010/main" val="240103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4175121" y="5708642"/>
            <a:ext cx="303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RECEIVES REQUEST</a:t>
            </a:r>
            <a:endParaRPr lang="en-US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GOT A REQUEST!!!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1110" y="2287636"/>
            <a:ext cx="3469746" cy="2501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1250374" y="3656216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192.168.0.1:80</a:t>
            </a:r>
          </a:p>
          <a:p>
            <a:r>
              <a:rPr lang="en-US" b="1" dirty="0"/>
              <a:t>FROM:</a:t>
            </a:r>
            <a:r>
              <a:rPr lang="en-US" dirty="0"/>
              <a:t> 192.168.0.2:5280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949945" y="290571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8EF2F4-BDB3-4386-A890-CDADC0D04E13}"/>
              </a:ext>
            </a:extLst>
          </p:cNvPr>
          <p:cNvSpPr/>
          <p:nvPr/>
        </p:nvSpPr>
        <p:spPr>
          <a:xfrm>
            <a:off x="537883" y="30327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3696368" y="5671127"/>
            <a:ext cx="479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</a:t>
            </a:r>
            <a:r>
              <a:rPr lang="en-US" b="1" dirty="0"/>
              <a:t>INVERTS TO/FROM </a:t>
            </a:r>
            <a:r>
              <a:rPr lang="en-US" dirty="0"/>
              <a:t>FOR RESPONSE</a:t>
            </a:r>
            <a:endParaRPr lang="en-US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MY NEW PENPAL!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1110" y="2287636"/>
            <a:ext cx="3469746" cy="2501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1250374" y="3656216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192.168.0.2:5280 </a:t>
            </a:r>
            <a:r>
              <a:rPr lang="en-US" b="1" dirty="0"/>
              <a:t>FROM: </a:t>
            </a:r>
            <a:r>
              <a:rPr lang="en-US" dirty="0"/>
              <a:t>192.168.0.1:80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949945" y="2905713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3A6EC4C-BD10-467B-8E9F-90762123356C}"/>
              </a:ext>
            </a:extLst>
          </p:cNvPr>
          <p:cNvSpPr/>
          <p:nvPr/>
        </p:nvSpPr>
        <p:spPr>
          <a:xfrm>
            <a:off x="684675" y="318668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5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131-06BD-491E-A174-6FC3D33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Listens to Many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D72-DEC5-4E4B-8AB2-56E9DFBD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8771" y="2786647"/>
            <a:ext cx="2354458" cy="2354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C8922-3D91-4DA6-B175-E61549642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559" y="2742077"/>
            <a:ext cx="2773154" cy="210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BB9AA-518B-4FBF-ADDA-92281A16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74287" y="2786647"/>
            <a:ext cx="2773154" cy="210130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65E153A-605C-4877-B162-A8A55682A1DB}"/>
              </a:ext>
            </a:extLst>
          </p:cNvPr>
          <p:cNvSpPr/>
          <p:nvPr/>
        </p:nvSpPr>
        <p:spPr>
          <a:xfrm>
            <a:off x="7273229" y="33526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6D480-5B64-4EB2-8FEF-A83AA34B8CFA}"/>
              </a:ext>
            </a:extLst>
          </p:cNvPr>
          <p:cNvSpPr/>
          <p:nvPr/>
        </p:nvSpPr>
        <p:spPr>
          <a:xfrm>
            <a:off x="3779038" y="33526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4DAED-1142-426D-AEAF-A3B31CD4B042}"/>
              </a:ext>
            </a:extLst>
          </p:cNvPr>
          <p:cNvSpPr txBox="1"/>
          <p:nvPr/>
        </p:nvSpPr>
        <p:spPr>
          <a:xfrm>
            <a:off x="2337663" y="5627595"/>
            <a:ext cx="751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USES </a:t>
            </a:r>
            <a:r>
              <a:rPr lang="en-US" b="1" dirty="0"/>
              <a:t>(SRC IP, SRC PORT, DST IP, DST PORT)</a:t>
            </a:r>
            <a:r>
              <a:rPr lang="en-US" dirty="0"/>
              <a:t>* TO MULTIPLEX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D616-0C4B-4FD3-A423-12BB8F19A7D3}"/>
              </a:ext>
            </a:extLst>
          </p:cNvPr>
          <p:cNvSpPr txBox="1"/>
          <p:nvPr/>
        </p:nvSpPr>
        <p:spPr>
          <a:xfrm>
            <a:off x="2541981" y="5994638"/>
            <a:ext cx="710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how one server on one port (e.g., webserver) handles many clients</a:t>
            </a:r>
          </a:p>
        </p:txBody>
      </p:sp>
    </p:spTree>
    <p:extLst>
      <p:ext uri="{BB962C8B-B14F-4D97-AF65-F5344CB8AC3E}">
        <p14:creationId xmlns:p14="http://schemas.microsoft.com/office/powerpoint/2010/main" val="305911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protocol is the set of rules that govern the interaction of two or more parties</a:t>
            </a:r>
          </a:p>
          <a:p>
            <a:r>
              <a:rPr lang="en-US" dirty="0"/>
              <a:t>In the context of networking, it defines how two nodes communicate</a:t>
            </a:r>
          </a:p>
          <a:p>
            <a:pPr lvl="1"/>
            <a:r>
              <a:rPr lang="en-US" dirty="0"/>
              <a:t>When a party can communicate</a:t>
            </a:r>
          </a:p>
          <a:p>
            <a:pPr lvl="1"/>
            <a:r>
              <a:rPr lang="en-US" dirty="0"/>
              <a:t>What a party can communicate, </a:t>
            </a:r>
            <a:r>
              <a:rPr lang="en-US" i="1" dirty="0"/>
              <a:t>including message structure</a:t>
            </a:r>
            <a:endParaRPr lang="en-US" dirty="0"/>
          </a:p>
          <a:p>
            <a:pPr lvl="1"/>
            <a:r>
              <a:rPr lang="en-US" dirty="0"/>
              <a:t>How a party responds to received communications</a:t>
            </a:r>
          </a:p>
          <a:p>
            <a:r>
              <a:rPr lang="en-US" b="1" i="1" dirty="0"/>
              <a:t>Certain outcomes or results are guaranteed when the rules are followed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Overloaded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Actually, a protocol often refers to two separate things</a:t>
            </a:r>
          </a:p>
          <a:p>
            <a:r>
              <a:rPr lang="en-US" b="1" dirty="0"/>
              <a:t>FIRST</a:t>
            </a:r>
            <a:r>
              <a:rPr lang="en-US" dirty="0"/>
              <a:t>, the rules/specification referred to on the previous slide</a:t>
            </a:r>
          </a:p>
          <a:p>
            <a:r>
              <a:rPr lang="en-US" b="1" dirty="0"/>
              <a:t>SECOND</a:t>
            </a:r>
            <a:r>
              <a:rPr lang="en-US" dirty="0"/>
              <a:t>, the computer module that </a:t>
            </a:r>
            <a:r>
              <a:rPr lang="en-US" i="1" dirty="0"/>
              <a:t>implements</a:t>
            </a:r>
            <a:r>
              <a:rPr lang="en-US" dirty="0"/>
              <a:t> the rules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754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Contemporary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  <a:p>
            <a:r>
              <a:rPr lang="en-US" dirty="0"/>
              <a:t>IP – Internet Protocol</a:t>
            </a:r>
          </a:p>
          <a:p>
            <a:r>
              <a:rPr lang="en-US" dirty="0"/>
              <a:t>SMTP – Simple Mail Transport Protocol</a:t>
            </a:r>
          </a:p>
        </p:txBody>
      </p:sp>
    </p:spTree>
    <p:extLst>
      <p:ext uri="{BB962C8B-B14F-4D97-AF65-F5344CB8AC3E}">
        <p14:creationId xmlns:p14="http://schemas.microsoft.com/office/powerpoint/2010/main" val="131783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Protocol is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 are too many rules for any one protocol to handle</a:t>
            </a:r>
          </a:p>
          <a:p>
            <a:r>
              <a:rPr lang="en-US" dirty="0"/>
              <a:t>Also, behavior/rules need to change for different hardware/goals</a:t>
            </a:r>
          </a:p>
          <a:p>
            <a:r>
              <a:rPr lang="en-US" dirty="0"/>
              <a:t>For example, consider HTTP</a:t>
            </a:r>
          </a:p>
          <a:p>
            <a:pPr lvl="1"/>
            <a:r>
              <a:rPr lang="en-US" dirty="0"/>
              <a:t>HTTP protocol shouldn’t need to worry about the IP protocol rules</a:t>
            </a:r>
          </a:p>
          <a:p>
            <a:pPr lvl="1"/>
            <a:r>
              <a:rPr lang="en-US" dirty="0"/>
              <a:t>HTTP definitely shouldn’t need to worry about Ethernet rules</a:t>
            </a:r>
          </a:p>
          <a:p>
            <a:pPr lvl="1"/>
            <a:r>
              <a:rPr lang="en-US" dirty="0"/>
              <a:t>And HTTP should work even after a switch from Ethernet to </a:t>
            </a:r>
            <a:r>
              <a:rPr lang="en-US" dirty="0" err="1"/>
              <a:t>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2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</a:t>
            </a:r>
            <a:r>
              <a:rPr lang="en-US" i="1" dirty="0"/>
              <a:t>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Object-oriented design has been around long before object-oriented programming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Information hiding</a:t>
            </a:r>
          </a:p>
          <a:p>
            <a:r>
              <a:rPr lang="en-US" dirty="0"/>
              <a:t>Protocols are designed in an object-oriented fashion</a:t>
            </a:r>
          </a:p>
          <a:p>
            <a:pPr lvl="1"/>
            <a:r>
              <a:rPr lang="en-US" dirty="0"/>
              <a:t>Protocols are combined to solve more complex problems</a:t>
            </a:r>
          </a:p>
          <a:p>
            <a:pPr lvl="1"/>
            <a:r>
              <a:rPr lang="en-US" dirty="0"/>
              <a:t>Each protocol should focus on one purpose/goal (High Cohesion)</a:t>
            </a:r>
          </a:p>
          <a:p>
            <a:pPr lvl="1"/>
            <a:r>
              <a:rPr lang="en-US" dirty="0"/>
              <a:t>Different component protocols can be swapped (Low coupling)</a:t>
            </a:r>
          </a:p>
          <a:p>
            <a:r>
              <a:rPr lang="en-US" dirty="0"/>
              <a:t>We call a group of protocols that work together a </a:t>
            </a:r>
            <a:r>
              <a:rPr lang="en-US" i="1" dirty="0"/>
              <a:t>protocol stack</a:t>
            </a:r>
          </a:p>
          <a:p>
            <a:r>
              <a:rPr lang="en-US" dirty="0"/>
              <a:t>In computer networking, a </a:t>
            </a:r>
            <a:r>
              <a:rPr lang="en-US" i="1" dirty="0"/>
              <a:t>network protocol stack </a:t>
            </a:r>
            <a:r>
              <a:rPr lang="en-US" dirty="0"/>
              <a:t>or a </a:t>
            </a:r>
            <a:r>
              <a:rPr lang="en-US" i="1" dirty="0"/>
              <a:t>network stack</a:t>
            </a:r>
          </a:p>
        </p:txBody>
      </p:sp>
    </p:spTree>
    <p:extLst>
      <p:ext uri="{BB962C8B-B14F-4D97-AF65-F5344CB8AC3E}">
        <p14:creationId xmlns:p14="http://schemas.microsoft.com/office/powerpoint/2010/main" val="43005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6DD7-6C91-4F23-A0A8-9E54DB2F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Modular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B45D-61CB-4000-B4A9-69095291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7029" y="4970793"/>
            <a:ext cx="4699000" cy="96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E6004-B2F2-4444-B9B0-4E732A46F1E3}"/>
              </a:ext>
            </a:extLst>
          </p:cNvPr>
          <p:cNvSpPr txBox="1"/>
          <p:nvPr/>
        </p:nvSpPr>
        <p:spPr>
          <a:xfrm>
            <a:off x="812800" y="5935993"/>
            <a:ext cx="469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Network_swi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19F51-B77D-4C62-95FD-9D218FA46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16603" y="4462716"/>
            <a:ext cx="2089943" cy="1792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2883D-483F-4DE4-9990-B2DD070B880F}"/>
              </a:ext>
            </a:extLst>
          </p:cNvPr>
          <p:cNvSpPr txBox="1"/>
          <p:nvPr/>
        </p:nvSpPr>
        <p:spPr>
          <a:xfrm>
            <a:off x="9051093" y="6425352"/>
            <a:ext cx="18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Linksy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EA25A2-B865-4DDA-800B-A8029D17AE1F}"/>
              </a:ext>
            </a:extLst>
          </p:cNvPr>
          <p:cNvSpPr/>
          <p:nvPr/>
        </p:nvSpPr>
        <p:spPr>
          <a:xfrm>
            <a:off x="1154002" y="1858139"/>
            <a:ext cx="1501181" cy="2210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Monolith Ethernet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5905A-A91A-46FA-B458-AD51846D8C8D}"/>
              </a:ext>
            </a:extLst>
          </p:cNvPr>
          <p:cNvSpPr/>
          <p:nvPr/>
        </p:nvSpPr>
        <p:spPr>
          <a:xfrm>
            <a:off x="2964058" y="1858139"/>
            <a:ext cx="1501181" cy="22102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Monolith </a:t>
            </a:r>
          </a:p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8CE96B-653C-453C-A876-70B0C9E85435}"/>
              </a:ext>
            </a:extLst>
          </p:cNvPr>
          <p:cNvSpPr/>
          <p:nvPr/>
        </p:nvSpPr>
        <p:spPr>
          <a:xfrm>
            <a:off x="8816603" y="1858139"/>
            <a:ext cx="2089943" cy="488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E1129-52CF-427F-9B1E-2E6EBB419E07}"/>
              </a:ext>
            </a:extLst>
          </p:cNvPr>
          <p:cNvSpPr/>
          <p:nvPr/>
        </p:nvSpPr>
        <p:spPr>
          <a:xfrm>
            <a:off x="8562331" y="2474259"/>
            <a:ext cx="1051093" cy="4889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FCD22-E6F0-4C3E-A062-2390CFB22B4D}"/>
              </a:ext>
            </a:extLst>
          </p:cNvPr>
          <p:cNvSpPr/>
          <p:nvPr/>
        </p:nvSpPr>
        <p:spPr>
          <a:xfrm>
            <a:off x="10120736" y="2474259"/>
            <a:ext cx="1051093" cy="4889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B4C3-3089-4E1F-BBA3-D85DBD981C40}"/>
              </a:ext>
            </a:extLst>
          </p:cNvPr>
          <p:cNvSpPr/>
          <p:nvPr/>
        </p:nvSpPr>
        <p:spPr>
          <a:xfrm>
            <a:off x="8816603" y="3090379"/>
            <a:ext cx="2089943" cy="488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EF0CF-F909-48DB-8183-183E0F09993B}"/>
              </a:ext>
            </a:extLst>
          </p:cNvPr>
          <p:cNvSpPr/>
          <p:nvPr/>
        </p:nvSpPr>
        <p:spPr>
          <a:xfrm>
            <a:off x="8567443" y="3706499"/>
            <a:ext cx="1051093" cy="488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73C0D0-AF68-4D77-9E6A-C70B7B0C18B4}"/>
              </a:ext>
            </a:extLst>
          </p:cNvPr>
          <p:cNvSpPr/>
          <p:nvPr/>
        </p:nvSpPr>
        <p:spPr>
          <a:xfrm>
            <a:off x="10120735" y="3716279"/>
            <a:ext cx="1051093" cy="48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4DCFD0-4865-431F-9471-613882D17901}"/>
              </a:ext>
            </a:extLst>
          </p:cNvPr>
          <p:cNvSpPr/>
          <p:nvPr/>
        </p:nvSpPr>
        <p:spPr>
          <a:xfrm rot="19367858">
            <a:off x="1670012" y="3739697"/>
            <a:ext cx="484632" cy="180553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C8784F3-F543-451B-B275-F919A8D6E35E}"/>
              </a:ext>
            </a:extLst>
          </p:cNvPr>
          <p:cNvSpPr/>
          <p:nvPr/>
        </p:nvSpPr>
        <p:spPr>
          <a:xfrm rot="17114473">
            <a:off x="6088323" y="1531647"/>
            <a:ext cx="484632" cy="65618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3FDDF7C-90EC-45E0-A5B4-173B1D43E437}"/>
              </a:ext>
            </a:extLst>
          </p:cNvPr>
          <p:cNvSpPr/>
          <p:nvPr/>
        </p:nvSpPr>
        <p:spPr>
          <a:xfrm rot="4270290">
            <a:off x="6703357" y="2744339"/>
            <a:ext cx="484632" cy="3547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999E091-1634-446F-8A77-B145E49A1066}"/>
              </a:ext>
            </a:extLst>
          </p:cNvPr>
          <p:cNvSpPr/>
          <p:nvPr/>
        </p:nvSpPr>
        <p:spPr>
          <a:xfrm rot="2012154">
            <a:off x="10214752" y="4039553"/>
            <a:ext cx="484632" cy="13718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2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B4C4-A61A-4924-AE53-12B5F6E0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90E3-6F84-4637-B9E0-CBF565B00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separation of user/kernel space components</a:t>
            </a:r>
          </a:p>
          <a:p>
            <a:r>
              <a:rPr lang="en-US" dirty="0"/>
              <a:t>Code cannot be reused; code bloat</a:t>
            </a:r>
          </a:p>
          <a:p>
            <a:r>
              <a:rPr lang="en-US" dirty="0" err="1"/>
              <a:t>NxM</a:t>
            </a:r>
            <a:r>
              <a:rPr lang="en-US" dirty="0"/>
              <a:t> combinations</a:t>
            </a:r>
          </a:p>
          <a:p>
            <a:r>
              <a:rPr lang="en-US" dirty="0"/>
              <a:t>Patching nightmare</a:t>
            </a:r>
          </a:p>
          <a:p>
            <a:r>
              <a:rPr lang="en-US" dirty="0"/>
              <a:t>Testing limitations</a:t>
            </a:r>
          </a:p>
          <a:p>
            <a:r>
              <a:rPr lang="en-US" dirty="0"/>
              <a:t>List goes on and on</a:t>
            </a:r>
          </a:p>
        </p:txBody>
      </p:sp>
    </p:spTree>
    <p:extLst>
      <p:ext uri="{BB962C8B-B14F-4D97-AF65-F5344CB8AC3E}">
        <p14:creationId xmlns:p14="http://schemas.microsoft.com/office/powerpoint/2010/main" val="86740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4F6-350B-4492-9ECF-F88B494C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1960-1980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498-A0C6-43C4-A7B7-3316B931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8482" y="2678213"/>
            <a:ext cx="3819780" cy="253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2C29-6DC4-480C-8318-A22AB8871411}"/>
              </a:ext>
            </a:extLst>
          </p:cNvPr>
          <p:cNvSpPr txBox="1"/>
          <p:nvPr/>
        </p:nvSpPr>
        <p:spPr>
          <a:xfrm>
            <a:off x="7428482" y="5393227"/>
            <a:ext cx="381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haigoodview.com/node/16128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F87B-D9EA-4BFF-90EC-9A7A31E8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3738" y="2672760"/>
            <a:ext cx="2947333" cy="2615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75814-938D-4961-A491-095E380B2C4D}"/>
              </a:ext>
            </a:extLst>
          </p:cNvPr>
          <p:cNvSpPr txBox="1"/>
          <p:nvPr/>
        </p:nvSpPr>
        <p:spPr>
          <a:xfrm>
            <a:off x="2232337" y="7016920"/>
            <a:ext cx="94299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Computer_terminal#Dumb_terminal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88420-2333-4AEB-9E29-807ABFFA5155}"/>
              </a:ext>
            </a:extLst>
          </p:cNvPr>
          <p:cNvSpPr txBox="1"/>
          <p:nvPr/>
        </p:nvSpPr>
        <p:spPr>
          <a:xfrm>
            <a:off x="8508222" y="580892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B53F3-CDEF-49F9-A4C2-2B2C4BDD04E8}"/>
              </a:ext>
            </a:extLst>
          </p:cNvPr>
          <p:cNvSpPr txBox="1"/>
          <p:nvPr/>
        </p:nvSpPr>
        <p:spPr>
          <a:xfrm>
            <a:off x="1310477" y="5804027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“DUMB” TERMINAL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4B3AB0E-D878-461E-B679-1574F08B7C9C}"/>
              </a:ext>
            </a:extLst>
          </p:cNvPr>
          <p:cNvSpPr/>
          <p:nvPr/>
        </p:nvSpPr>
        <p:spPr>
          <a:xfrm>
            <a:off x="4117244" y="3738323"/>
            <a:ext cx="3183285" cy="74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41617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Good object-oriented design is implementation independent</a:t>
            </a:r>
          </a:p>
          <a:p>
            <a:r>
              <a:rPr lang="en-US" dirty="0"/>
              <a:t>ISO defined a guide for any given network stack called the OSI Model</a:t>
            </a:r>
          </a:p>
          <a:p>
            <a:r>
              <a:rPr lang="en-US" dirty="0"/>
              <a:t>It has seven layers:</a:t>
            </a:r>
          </a:p>
          <a:p>
            <a:pPr lvl="1"/>
            <a:r>
              <a:rPr lang="en-US" dirty="0"/>
              <a:t>7: Application</a:t>
            </a:r>
          </a:p>
          <a:p>
            <a:pPr lvl="1"/>
            <a:r>
              <a:rPr lang="en-US" dirty="0"/>
              <a:t>6: Presentation</a:t>
            </a:r>
          </a:p>
          <a:p>
            <a:pPr lvl="1"/>
            <a:r>
              <a:rPr lang="en-US" dirty="0"/>
              <a:t>5: Session</a:t>
            </a:r>
          </a:p>
          <a:p>
            <a:pPr lvl="1"/>
            <a:r>
              <a:rPr lang="en-US" dirty="0"/>
              <a:t>4: Transport</a:t>
            </a:r>
          </a:p>
          <a:p>
            <a:pPr lvl="1"/>
            <a:r>
              <a:rPr lang="en-US" dirty="0"/>
              <a:t>3: Network</a:t>
            </a:r>
          </a:p>
          <a:p>
            <a:pPr lvl="1"/>
            <a:r>
              <a:rPr lang="en-US" dirty="0"/>
              <a:t>2: Data Link</a:t>
            </a:r>
          </a:p>
          <a:p>
            <a:pPr lvl="1"/>
            <a:r>
              <a:rPr lang="en-US" dirty="0"/>
              <a:t>1: Physical</a:t>
            </a:r>
          </a:p>
        </p:txBody>
      </p:sp>
    </p:spTree>
    <p:extLst>
      <p:ext uri="{BB962C8B-B14F-4D97-AF65-F5344CB8AC3E}">
        <p14:creationId xmlns:p14="http://schemas.microsoft.com/office/powerpoint/2010/main" val="434653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6680"/>
            <a:ext cx="86868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7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Like most OO-designs, the abstraction often breaks down</a:t>
            </a:r>
          </a:p>
          <a:p>
            <a:r>
              <a:rPr lang="en-US" dirty="0"/>
              <a:t>Many stacks have multiple protocols in “one layer”, and none in another</a:t>
            </a:r>
          </a:p>
          <a:p>
            <a:r>
              <a:rPr lang="en-US" dirty="0"/>
              <a:t>Modularity/abstraction/information hiding break down</a:t>
            </a:r>
          </a:p>
          <a:p>
            <a:r>
              <a:rPr lang="en-US" dirty="0"/>
              <a:t>The TCP/IP stack really only uses the following layers:</a:t>
            </a:r>
          </a:p>
          <a:p>
            <a:pPr lvl="1"/>
            <a:r>
              <a:rPr lang="en-US" dirty="0"/>
              <a:t>Application (Layer 7; example: HTTP)</a:t>
            </a:r>
          </a:p>
          <a:p>
            <a:pPr lvl="1"/>
            <a:r>
              <a:rPr lang="en-US" dirty="0"/>
              <a:t>Transport (Layer 4; TCP)</a:t>
            </a:r>
          </a:p>
          <a:p>
            <a:pPr lvl="1"/>
            <a:r>
              <a:rPr lang="en-US" dirty="0"/>
              <a:t>IP (Layer 3; IP)</a:t>
            </a:r>
          </a:p>
          <a:p>
            <a:pPr lvl="1"/>
            <a:r>
              <a:rPr lang="en-US" dirty="0"/>
              <a:t>Data Link (Layer 2; example: Ethernet)</a:t>
            </a:r>
          </a:p>
          <a:p>
            <a:r>
              <a:rPr lang="en-US" dirty="0"/>
              <a:t>NOTE: It’s common to just refer to a layer by it’s number (e.g., a layer-4 protocol)</a:t>
            </a:r>
          </a:p>
        </p:txBody>
      </p:sp>
    </p:spTree>
    <p:extLst>
      <p:ext uri="{BB962C8B-B14F-4D97-AF65-F5344CB8AC3E}">
        <p14:creationId xmlns:p14="http://schemas.microsoft.com/office/powerpoint/2010/main" val="346072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For our purposes, we will focus on TCP/IP and TCP/IP-like stacks</a:t>
            </a:r>
          </a:p>
          <a:p>
            <a:r>
              <a:rPr lang="en-US" dirty="0"/>
              <a:t>The TCP and IP layers are, obviously, fixed for layers 3 and 4.</a:t>
            </a:r>
          </a:p>
          <a:p>
            <a:r>
              <a:rPr lang="en-US" dirty="0"/>
              <a:t>But layers 7 and 2 vary widely</a:t>
            </a:r>
          </a:p>
          <a:p>
            <a:r>
              <a:rPr lang="en-US" dirty="0"/>
              <a:t>Millions of networked applications work over TCP/IP at layer 7</a:t>
            </a:r>
          </a:p>
          <a:p>
            <a:r>
              <a:rPr lang="en-US" dirty="0"/>
              <a:t>Many layer 2 protocols such as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  <a:p>
            <a:pPr lvl="1"/>
            <a:r>
              <a:rPr lang="en-US" dirty="0"/>
              <a:t>Networked applications work over </a:t>
            </a:r>
            <a:r>
              <a:rPr lang="en-US" dirty="0" err="1"/>
              <a:t>WiFi</a:t>
            </a:r>
            <a:r>
              <a:rPr lang="en-US" dirty="0"/>
              <a:t> or Ethernet without any change</a:t>
            </a:r>
          </a:p>
          <a:p>
            <a:pPr lvl="1"/>
            <a:r>
              <a:rPr lang="en-US" dirty="0"/>
              <a:t>Sometimes called a MAC protocol (Media Access Protocol)</a:t>
            </a:r>
          </a:p>
          <a:p>
            <a:pPr lvl="1"/>
            <a:r>
              <a:rPr lang="en-US" dirty="0"/>
              <a:t>TCP/IP work over a walkie-talkie with an appropriate MAC protocol</a:t>
            </a:r>
          </a:p>
        </p:txBody>
      </p:sp>
    </p:spTree>
    <p:extLst>
      <p:ext uri="{BB962C8B-B14F-4D97-AF65-F5344CB8AC3E}">
        <p14:creationId xmlns:p14="http://schemas.microsoft.com/office/powerpoint/2010/main" val="1343118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Move in a Stack?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send, data is inserted (pushed) at the top-most protocol </a:t>
            </a:r>
          </a:p>
          <a:p>
            <a:r>
              <a:rPr lang="en-US" dirty="0"/>
              <a:t>The receiving protocol </a:t>
            </a:r>
          </a:p>
          <a:p>
            <a:pPr lvl="1"/>
            <a:r>
              <a:rPr lang="en-US" dirty="0"/>
              <a:t>Processes the data, potentially splitting, recoding,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Derives one or more chunks of data</a:t>
            </a:r>
          </a:p>
          <a:p>
            <a:pPr lvl="1"/>
            <a:r>
              <a:rPr lang="en-US" dirty="0"/>
              <a:t>Typically affixes a header to each, but sometimes a footer and/or other meta-data</a:t>
            </a:r>
          </a:p>
          <a:p>
            <a:pPr lvl="1"/>
            <a:r>
              <a:rPr lang="en-US" dirty="0"/>
              <a:t>Each chunk, along with the meta-data is a “packet”</a:t>
            </a:r>
          </a:p>
          <a:p>
            <a:pPr lvl="1"/>
            <a:r>
              <a:rPr lang="en-US" dirty="0"/>
              <a:t>The packet is inserted (pushed) down to the next layer</a:t>
            </a:r>
          </a:p>
          <a:p>
            <a:r>
              <a:rPr lang="en-US" dirty="0"/>
              <a:t>When data is received, the process is reversed</a:t>
            </a:r>
          </a:p>
        </p:txBody>
      </p:sp>
    </p:spTree>
    <p:extLst>
      <p:ext uri="{BB962C8B-B14F-4D97-AF65-F5344CB8AC3E}">
        <p14:creationId xmlns:p14="http://schemas.microsoft.com/office/powerpoint/2010/main" val="144636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1905000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374669" y="2527069"/>
            <a:ext cx="17526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6" name="Rectangle 5"/>
          <p:cNvSpPr/>
          <p:nvPr/>
        </p:nvSpPr>
        <p:spPr>
          <a:xfrm>
            <a:off x="2374669" y="3136669"/>
            <a:ext cx="17526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4669" y="3810000"/>
            <a:ext cx="1752600" cy="457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 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3000" y="2527069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3400" y="2527069"/>
            <a:ext cx="644236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72298" y="3165763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2698" y="3165763"/>
            <a:ext cx="644236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01853" y="3810000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2253" y="3810000"/>
            <a:ext cx="644236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43400" y="3165763"/>
            <a:ext cx="6096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82653" y="3810000"/>
            <a:ext cx="6096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73052" y="3810000"/>
            <a:ext cx="687385" cy="457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 </a:t>
            </a:r>
          </a:p>
        </p:txBody>
      </p:sp>
    </p:spTree>
    <p:extLst>
      <p:ext uri="{BB962C8B-B14F-4D97-AF65-F5344CB8AC3E}">
        <p14:creationId xmlns:p14="http://schemas.microsoft.com/office/powerpoint/2010/main" val="3889479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 in 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 the lowest layer, the MAC protocol simply connects two endpoints. Typically:</a:t>
            </a:r>
          </a:p>
          <a:p>
            <a:pPr lvl="1"/>
            <a:r>
              <a:rPr lang="en-US" dirty="0"/>
              <a:t>Has its own addressing scheme (MAC address)</a:t>
            </a:r>
          </a:p>
          <a:p>
            <a:pPr lvl="1"/>
            <a:r>
              <a:rPr lang="en-US" dirty="0"/>
              <a:t>Controls who talks when</a:t>
            </a:r>
          </a:p>
          <a:p>
            <a:pPr lvl="1"/>
            <a:r>
              <a:rPr lang="en-US" dirty="0"/>
              <a:t>Provides error detection and </a:t>
            </a:r>
            <a:r>
              <a:rPr lang="en-US" i="1" dirty="0"/>
              <a:t>error correction</a:t>
            </a:r>
            <a:endParaRPr lang="en-US" dirty="0"/>
          </a:p>
          <a:p>
            <a:r>
              <a:rPr lang="en-US" dirty="0"/>
              <a:t>IP (Internetwork Protocol) </a:t>
            </a:r>
          </a:p>
          <a:p>
            <a:pPr lvl="1"/>
            <a:r>
              <a:rPr lang="en-US" dirty="0"/>
              <a:t>Connects many different networks of different media types</a:t>
            </a:r>
          </a:p>
          <a:p>
            <a:pPr lvl="1"/>
            <a:r>
              <a:rPr lang="en-US" dirty="0"/>
              <a:t>Global addressing scheme</a:t>
            </a:r>
          </a:p>
          <a:p>
            <a:r>
              <a:rPr lang="en-US" dirty="0"/>
              <a:t>TCP</a:t>
            </a:r>
          </a:p>
          <a:p>
            <a:pPr lvl="1"/>
            <a:r>
              <a:rPr lang="en-US" dirty="0"/>
              <a:t>Reliable, in-order delivery (Session)</a:t>
            </a:r>
          </a:p>
          <a:p>
            <a:pPr lvl="1"/>
            <a:r>
              <a:rPr lang="en-US" dirty="0"/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1069980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one company writes all TCP modules; How do they work together?</a:t>
            </a:r>
          </a:p>
          <a:p>
            <a:r>
              <a:rPr lang="en-US" dirty="0"/>
              <a:t>Protocol specifications are approved by the IETF (Internet Engineering Task Force)</a:t>
            </a:r>
          </a:p>
          <a:p>
            <a:pPr lvl="1"/>
            <a:r>
              <a:rPr lang="en-US" dirty="0"/>
              <a:t>You can find the specifications in RFC’s (Request For Comments)</a:t>
            </a:r>
          </a:p>
          <a:p>
            <a:pPr lvl="1"/>
            <a:r>
              <a:rPr lang="en-US" dirty="0"/>
              <a:t>RFC 793 was the first specification of TCP (1981)</a:t>
            </a:r>
          </a:p>
          <a:p>
            <a:r>
              <a:rPr lang="en-US" dirty="0"/>
              <a:t>So long as an implementation follows the spec, it will be interoperable</a:t>
            </a:r>
          </a:p>
        </p:txBody>
      </p:sp>
    </p:spTree>
    <p:extLst>
      <p:ext uri="{BB962C8B-B14F-4D97-AF65-F5344CB8AC3E}">
        <p14:creationId xmlns:p14="http://schemas.microsoft.com/office/powerpoint/2010/main" val="1694204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793 (TCP)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Data broken into “segments” in section 2.2</a:t>
            </a:r>
          </a:p>
          <a:p>
            <a:r>
              <a:rPr lang="en-US" dirty="0"/>
              <a:t>Network layers in section 2.5  (a little different from our usage)</a:t>
            </a:r>
          </a:p>
          <a:p>
            <a:r>
              <a:rPr lang="en-US" dirty="0"/>
              <a:t>Section 2.6 lays out critical goal: Reliability</a:t>
            </a:r>
          </a:p>
          <a:p>
            <a:pPr lvl="1"/>
            <a:r>
              <a:rPr lang="en-US" dirty="0"/>
              <a:t>Data is delivered reliably (i.e., delivery is assured)</a:t>
            </a:r>
          </a:p>
          <a:p>
            <a:pPr lvl="1"/>
            <a:r>
              <a:rPr lang="en-US" dirty="0"/>
              <a:t>Data is delivered in-order</a:t>
            </a:r>
          </a:p>
          <a:p>
            <a:pPr lvl="1"/>
            <a:r>
              <a:rPr lang="en-US" dirty="0"/>
              <a:t>How? Sequence numbers and acknowledgements on segments</a:t>
            </a:r>
          </a:p>
          <a:p>
            <a:r>
              <a:rPr lang="en-US" dirty="0"/>
              <a:t>Section 2.7 identifies another goal: Multiplexing</a:t>
            </a:r>
          </a:p>
          <a:p>
            <a:pPr lvl="1"/>
            <a:r>
              <a:rPr lang="en-US" dirty="0"/>
              <a:t>Different flows get different ports</a:t>
            </a:r>
          </a:p>
          <a:p>
            <a:r>
              <a:rPr lang="en-US" dirty="0"/>
              <a:t>Section 2.8 indicates that this is a </a:t>
            </a:r>
            <a:r>
              <a:rPr lang="en-US" i="1" dirty="0"/>
              <a:t>stream</a:t>
            </a:r>
            <a:r>
              <a:rPr lang="en-US" dirty="0"/>
              <a:t> based protocol</a:t>
            </a:r>
          </a:p>
        </p:txBody>
      </p:sp>
    </p:spTree>
    <p:extLst>
      <p:ext uri="{BB962C8B-B14F-4D97-AF65-F5344CB8AC3E}">
        <p14:creationId xmlns:p14="http://schemas.microsoft.com/office/powerpoint/2010/main" val="2691025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52401"/>
            <a:ext cx="7824313" cy="6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6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806-68E9-4A1F-8D0A-20997D8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1980-2000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FDAF-F6C3-4A95-911A-38C7162F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3148" y="2543939"/>
            <a:ext cx="4360888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DE9A-84DE-4E02-B939-FA84936BA78F}"/>
              </a:ext>
            </a:extLst>
          </p:cNvPr>
          <p:cNvSpPr txBox="1"/>
          <p:nvPr/>
        </p:nvSpPr>
        <p:spPr>
          <a:xfrm>
            <a:off x="4003148" y="6110203"/>
            <a:ext cx="4360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770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5456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4C0CF-6FFF-47F8-8F51-D904B783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HTTP Protocol</a:t>
            </a:r>
            <a:endParaRPr lang="en-US" dirty="0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B882C6B-3229-4387-8EA8-38782130732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7730136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6964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6787-843C-4520-9700-39047308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Differences between HTTP and TCP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4C7CB5-C83B-4C30-B0B1-8306B5C127A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0111566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296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0879-0975-4820-ABE0-DEEF03F1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5EE624-D099-4AC2-B498-AE04C405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18" y="1554763"/>
            <a:ext cx="6964964" cy="52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02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86A5-A18D-4696-B060-7886FEB2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7EB3F6-ED27-4378-84F3-8673024A3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1" y="1813766"/>
            <a:ext cx="10635360" cy="403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6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D74-199E-4C56-AEC3-C4BCA02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2000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5C68-5CB8-4BF4-8B87-EC545649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6965" y="2670868"/>
            <a:ext cx="5012629" cy="3132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3A7C9-03F9-42AA-AB9C-58FFC8EDCF46}"/>
              </a:ext>
            </a:extLst>
          </p:cNvPr>
          <p:cNvSpPr txBox="1"/>
          <p:nvPr/>
        </p:nvSpPr>
        <p:spPr>
          <a:xfrm>
            <a:off x="6557273" y="5892236"/>
            <a:ext cx="495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stagram.com/2013/02/22/google-data-center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0B4E-D3F8-4535-B469-6F145582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8503" y="2689411"/>
            <a:ext cx="4171950" cy="3057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738E7-03F4-4F4E-84B4-ABAECCEFE294}"/>
              </a:ext>
            </a:extLst>
          </p:cNvPr>
          <p:cNvSpPr txBox="1"/>
          <p:nvPr/>
        </p:nvSpPr>
        <p:spPr>
          <a:xfrm>
            <a:off x="748503" y="5803761"/>
            <a:ext cx="4171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dhinchakdev.blogspot.com/2015/01/how-to-create-wifi-hotspot-using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64AFF4B-36CA-4905-B537-ED89D2B4AFE5}"/>
              </a:ext>
            </a:extLst>
          </p:cNvPr>
          <p:cNvSpPr/>
          <p:nvPr/>
        </p:nvSpPr>
        <p:spPr>
          <a:xfrm>
            <a:off x="4718695" y="3738323"/>
            <a:ext cx="1980386" cy="74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1207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D6-2A50-4F5C-B96A-26C19966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 Behind Client-server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8423-86B0-44F1-AFDE-3EF0F5F7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bunch of resources in a high-performance, centralized machine</a:t>
            </a:r>
          </a:p>
          <a:p>
            <a:r>
              <a:rPr lang="en-US" dirty="0"/>
              <a:t>Clients can be much “dumber” </a:t>
            </a:r>
            <a:r>
              <a:rPr lang="en-US" i="1" dirty="0"/>
              <a:t>by comparison</a:t>
            </a:r>
            <a:endParaRPr lang="en-US" dirty="0"/>
          </a:p>
          <a:p>
            <a:r>
              <a:rPr lang="en-US" dirty="0"/>
              <a:t>Much more efficient</a:t>
            </a:r>
          </a:p>
          <a:p>
            <a:pPr lvl="1"/>
            <a:r>
              <a:rPr lang="en-US" dirty="0"/>
              <a:t>Sharing data between devices, applications, and people (and marketing)</a:t>
            </a:r>
          </a:p>
          <a:p>
            <a:pPr lvl="1"/>
            <a:r>
              <a:rPr lang="en-US" dirty="0"/>
              <a:t>Access from multiple locations (including hackers!)</a:t>
            </a:r>
          </a:p>
          <a:p>
            <a:pPr lvl="1"/>
            <a:r>
              <a:rPr lang="en-US" dirty="0"/>
              <a:t>Time-sharing a central machine is more scalable and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34373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B5C-B9E6-465A-B712-D28C048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651F-B8A0-4DE7-BCB6-5652BBB0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B6FA-EF0A-4425-9FE0-81DD607B2EF4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2C73D-C409-456E-97ED-E063F5D336A0}"/>
              </a:ext>
            </a:extLst>
          </p:cNvPr>
          <p:cNvSpPr txBox="1"/>
          <p:nvPr/>
        </p:nvSpPr>
        <p:spPr>
          <a:xfrm>
            <a:off x="3706179" y="5618426"/>
            <a:ext cx="477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</a:t>
            </a:r>
            <a:r>
              <a:rPr lang="en-US" b="1" i="1" dirty="0"/>
              <a:t>LISTENS</a:t>
            </a:r>
            <a:r>
              <a:rPr lang="en-US" dirty="0"/>
              <a:t> FOR INCOMING REQUESTS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43389C83-0326-4A55-A040-247DD013E867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B10788-677D-417E-B0EB-45C3166B58F4}"/>
              </a:ext>
            </a:extLst>
          </p:cNvPr>
          <p:cNvSpPr/>
          <p:nvPr/>
        </p:nvSpPr>
        <p:spPr>
          <a:xfrm>
            <a:off x="7774844" y="2581835"/>
            <a:ext cx="3305531" cy="1789682"/>
          </a:xfrm>
          <a:prstGeom prst="cloudCallout">
            <a:avLst>
              <a:gd name="adj1" fmla="val -103158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Lonely. I wish someone would talk to me!</a:t>
            </a:r>
          </a:p>
        </p:txBody>
      </p:sp>
    </p:spTree>
    <p:extLst>
      <p:ext uri="{BB962C8B-B14F-4D97-AF65-F5344CB8AC3E}">
        <p14:creationId xmlns:p14="http://schemas.microsoft.com/office/powerpoint/2010/main" val="25138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480-1B11-461F-9DCE-181E07A3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TCP/IP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DED1-659B-4DD3-A578-6910C0A0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181B5-B235-44A9-A426-05052A655462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37DB-9366-4A5A-9AA1-8491495B7EFE}"/>
              </a:ext>
            </a:extLst>
          </p:cNvPr>
          <p:cNvSpPr txBox="1"/>
          <p:nvPr/>
        </p:nvSpPr>
        <p:spPr>
          <a:xfrm>
            <a:off x="3572681" y="5623315"/>
            <a:ext cx="504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HAS AN </a:t>
            </a:r>
            <a:r>
              <a:rPr lang="en-US" b="1" dirty="0"/>
              <a:t>IP ADDRESS</a:t>
            </a:r>
            <a:r>
              <a:rPr lang="en-US" dirty="0"/>
              <a:t> AND</a:t>
            </a:r>
            <a:r>
              <a:rPr lang="en-US" b="1" dirty="0"/>
              <a:t> TCP PORT</a:t>
            </a:r>
            <a:endParaRPr lang="en-US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13C282E-224A-4481-BD8E-04827327CC8A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-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B026CD0-992B-42AC-9B9B-CA0B1B6F3C6D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Now I have an </a:t>
            </a:r>
            <a:r>
              <a:rPr lang="en-US" b="1" u="sng" dirty="0"/>
              <a:t>Address/Port</a:t>
            </a:r>
            <a:r>
              <a:rPr lang="en-US" b="1" dirty="0"/>
              <a:t>!  Maybe I’ll get Requests!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BA80C-ECC1-4C60-AA55-32F96C96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83341" y="2908546"/>
            <a:ext cx="3332018" cy="1843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748DD-373F-4C61-A2E1-0261A52CC79C}"/>
              </a:ext>
            </a:extLst>
          </p:cNvPr>
          <p:cNvSpPr txBox="1"/>
          <p:nvPr/>
        </p:nvSpPr>
        <p:spPr>
          <a:xfrm>
            <a:off x="1964273" y="4920798"/>
            <a:ext cx="16515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pngimg.com/download/4302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7ECF3-1E04-468A-AD25-BAB33E9293F0}"/>
              </a:ext>
            </a:extLst>
          </p:cNvPr>
          <p:cNvSpPr txBox="1"/>
          <p:nvPr/>
        </p:nvSpPr>
        <p:spPr>
          <a:xfrm rot="20629875">
            <a:off x="2841462" y="3565199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IP:</a:t>
            </a:r>
            <a:r>
              <a:rPr lang="en-US" dirty="0"/>
              <a:t> 192.168.0.1</a:t>
            </a:r>
          </a:p>
          <a:p>
            <a:r>
              <a:rPr lang="en-US" b="1" dirty="0"/>
              <a:t>PORT:</a:t>
            </a:r>
            <a:r>
              <a:rPr lang="en-US" dirty="0"/>
              <a:t> 80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989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BFC7-9047-4DE5-848D-315A555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Client Abstraction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EF449-890C-4641-94F1-5656C60A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9063" y="2761637"/>
            <a:ext cx="2773154" cy="2101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0F5C1-6508-43E9-AD8B-C72F45D935CE}"/>
              </a:ext>
            </a:extLst>
          </p:cNvPr>
          <p:cNvSpPr txBox="1"/>
          <p:nvPr/>
        </p:nvSpPr>
        <p:spPr>
          <a:xfrm>
            <a:off x="2039063" y="5029177"/>
            <a:ext cx="277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59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6E24F-0338-4FAB-A8CA-83FBA92BD89A}"/>
              </a:ext>
            </a:extLst>
          </p:cNvPr>
          <p:cNvSpPr txBox="1"/>
          <p:nvPr/>
        </p:nvSpPr>
        <p:spPr>
          <a:xfrm>
            <a:off x="3706179" y="5618426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</a:t>
            </a:r>
            <a:r>
              <a:rPr lang="en-US" b="1" i="1" dirty="0"/>
              <a:t>CONNECTS</a:t>
            </a:r>
            <a:r>
              <a:rPr lang="en-US" dirty="0"/>
              <a:t> TO MAKE OUTBOUND REQUESTS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97F97EB-5B6F-4C62-B4B0-468FA3B5D20B}"/>
              </a:ext>
            </a:extLst>
          </p:cNvPr>
          <p:cNvSpPr/>
          <p:nvPr/>
        </p:nvSpPr>
        <p:spPr>
          <a:xfrm>
            <a:off x="2968440" y="2971519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DCB115-F1D6-44A7-AE81-4FFAA1CA7F18}"/>
              </a:ext>
            </a:extLst>
          </p:cNvPr>
          <p:cNvSpPr/>
          <p:nvPr/>
        </p:nvSpPr>
        <p:spPr>
          <a:xfrm>
            <a:off x="4958297" y="3266413"/>
            <a:ext cx="5056094" cy="9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HELLO?!</a:t>
            </a:r>
          </a:p>
        </p:txBody>
      </p:sp>
    </p:spTree>
    <p:extLst>
      <p:ext uri="{BB962C8B-B14F-4D97-AF65-F5344CB8AC3E}">
        <p14:creationId xmlns:p14="http://schemas.microsoft.com/office/powerpoint/2010/main" val="93005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75B-DD84-4580-94AE-CAFCB8F2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TCP/IP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1BB1-02EC-4E70-B204-DF40192E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9063" y="2761637"/>
            <a:ext cx="2773154" cy="2101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EB4BC-8E35-485D-8C3C-E087A55A9E18}"/>
              </a:ext>
            </a:extLst>
          </p:cNvPr>
          <p:cNvSpPr txBox="1"/>
          <p:nvPr/>
        </p:nvSpPr>
        <p:spPr>
          <a:xfrm>
            <a:off x="2039063" y="5029177"/>
            <a:ext cx="277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59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68C4-C952-49AA-8C58-69861D8B6206}"/>
              </a:ext>
            </a:extLst>
          </p:cNvPr>
          <p:cNvSpPr txBox="1"/>
          <p:nvPr/>
        </p:nvSpPr>
        <p:spPr>
          <a:xfrm>
            <a:off x="3706179" y="5618426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</a:t>
            </a:r>
            <a:r>
              <a:rPr lang="en-US" b="1" i="1" dirty="0"/>
              <a:t>CONNECTS</a:t>
            </a:r>
            <a:r>
              <a:rPr lang="en-US" dirty="0"/>
              <a:t> TO MAKE OUTBOUND REQUESTS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87BE4F44-BA1D-4229-8031-377AE8CFD588}"/>
              </a:ext>
            </a:extLst>
          </p:cNvPr>
          <p:cNvSpPr/>
          <p:nvPr/>
        </p:nvSpPr>
        <p:spPr>
          <a:xfrm>
            <a:off x="2968440" y="2971519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95EEBE-2A46-43FD-9C8B-7D47A61EB3BA}"/>
              </a:ext>
            </a:extLst>
          </p:cNvPr>
          <p:cNvSpPr/>
          <p:nvPr/>
        </p:nvSpPr>
        <p:spPr>
          <a:xfrm>
            <a:off x="7657080" y="3200351"/>
            <a:ext cx="2112410" cy="9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HELLO?!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DBE3F-97D9-4719-A349-1733AA7B9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34921" y="2295793"/>
            <a:ext cx="3469746" cy="2501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CB2F-F593-49D4-A030-906A8E14D071}"/>
              </a:ext>
            </a:extLst>
          </p:cNvPr>
          <p:cNvSpPr txBox="1"/>
          <p:nvPr/>
        </p:nvSpPr>
        <p:spPr>
          <a:xfrm>
            <a:off x="5232128" y="4906905"/>
            <a:ext cx="242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pngimg.com/download/1836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7A7D2-990E-4E4A-AAAC-F116A8590822}"/>
              </a:ext>
            </a:extLst>
          </p:cNvPr>
          <p:cNvSpPr txBox="1"/>
          <p:nvPr/>
        </p:nvSpPr>
        <p:spPr>
          <a:xfrm>
            <a:off x="4854185" y="3664373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192.168.0.1:80</a:t>
            </a:r>
          </a:p>
          <a:p>
            <a:r>
              <a:rPr lang="en-US" b="1" dirty="0"/>
              <a:t>FROM:</a:t>
            </a:r>
            <a:r>
              <a:rPr lang="en-US" dirty="0"/>
              <a:t> 192.168.0.2:5280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C1BB9-4181-43E8-B4C1-817909A21A19}"/>
              </a:ext>
            </a:extLst>
          </p:cNvPr>
          <p:cNvSpPr/>
          <p:nvPr/>
        </p:nvSpPr>
        <p:spPr>
          <a:xfrm>
            <a:off x="6855555" y="3896260"/>
            <a:ext cx="524230" cy="46942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547ED-F4E4-481C-920D-5B57C00C74AE}"/>
              </a:ext>
            </a:extLst>
          </p:cNvPr>
          <p:cNvSpPr txBox="1"/>
          <p:nvPr/>
        </p:nvSpPr>
        <p:spPr>
          <a:xfrm>
            <a:off x="8454533" y="4640458"/>
            <a:ext cx="16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Usually random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4BB65-391F-4406-912C-7053EC25E6F1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7379785" y="4175923"/>
            <a:ext cx="1074748" cy="64920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6896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1337</Words>
  <Application>Microsoft Office PowerPoint</Application>
  <PresentationFormat>Widescreen</PresentationFormat>
  <Paragraphs>204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Gill Sans MT</vt:lpstr>
      <vt:lpstr>Parcel</vt:lpstr>
      <vt:lpstr>Networking Review</vt:lpstr>
      <vt:lpstr>Computing 1960-1980 (ish)</vt:lpstr>
      <vt:lpstr>Computing 1980-2000 (ish)</vt:lpstr>
      <vt:lpstr>Computing 2000 – Present</vt:lpstr>
      <vt:lpstr>General Ideas Behind Client-server</vt:lpstr>
      <vt:lpstr>Server Abstraction</vt:lpstr>
      <vt:lpstr>Preview of TCP/IP</vt:lpstr>
      <vt:lpstr>Meanwhile, Client Abstraction</vt:lpstr>
      <vt:lpstr>TCP/IP Again</vt:lpstr>
      <vt:lpstr>Incoming Request</vt:lpstr>
      <vt:lpstr>Request Response</vt:lpstr>
      <vt:lpstr>Server Listens to Many Requests</vt:lpstr>
      <vt:lpstr>What is a Protocol?</vt:lpstr>
      <vt:lpstr>Overloaded Term</vt:lpstr>
      <vt:lpstr>Common Contemporary Protocols</vt:lpstr>
      <vt:lpstr>One Protocol is not Enough</vt:lpstr>
      <vt:lpstr>Protocol Stacks</vt:lpstr>
      <vt:lpstr>Monolithic vs Modular</vt:lpstr>
      <vt:lpstr>Other Problems with Monolithic</vt:lpstr>
      <vt:lpstr>OSI Model</vt:lpstr>
      <vt:lpstr>PowerPoint Presentation</vt:lpstr>
      <vt:lpstr>The OSI Model in Practice</vt:lpstr>
      <vt:lpstr>TCP/IP Stack</vt:lpstr>
      <vt:lpstr>How does Data Move in a Stack?</vt:lpstr>
      <vt:lpstr>TCP/IP Stack Example</vt:lpstr>
      <vt:lpstr>Division of Labor in TCP/IP</vt:lpstr>
      <vt:lpstr>Interoperability</vt:lpstr>
      <vt:lpstr>RFC 793 (TCP) Overview</vt:lpstr>
      <vt:lpstr>PowerPoint Presentation</vt:lpstr>
      <vt:lpstr>HTTP Protocol</vt:lpstr>
      <vt:lpstr>Differences between HTTP and TCP</vt:lpstr>
      <vt:lpstr>HTTP Request</vt:lpstr>
      <vt:lpstr>HTTP Response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Review</dc:title>
  <dc:creator>Seth Nielson</dc:creator>
  <cp:lastModifiedBy>Seth Nielson</cp:lastModifiedBy>
  <cp:revision>1</cp:revision>
  <dcterms:created xsi:type="dcterms:W3CDTF">2020-03-04T18:05:07Z</dcterms:created>
  <dcterms:modified xsi:type="dcterms:W3CDTF">2020-10-11T15:50:06Z</dcterms:modified>
</cp:coreProperties>
</file>